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Lst>
  <p:sldSz cx="18288000" cy="10287000"/>
  <p:notesSz cx="6858000" cy="9144000"/>
  <p:embeddedFontLst>
    <p:embeddedFont>
      <p:font typeface="Poppins Bold" charset="1" panose="00000800000000000000"/>
      <p:regular r:id="rId15"/>
    </p:embeddedFont>
    <p:embeddedFont>
      <p:font typeface="Open Sauce Italics" charset="1" panose="00000500000000000000"/>
      <p:regular r:id="rId16"/>
    </p:embeddedFont>
    <p:embeddedFont>
      <p:font typeface="Open Sauce Bold" charset="1" panose="00000800000000000000"/>
      <p:regular r:id="rId17"/>
    </p:embeddedFont>
    <p:embeddedFont>
      <p:font typeface="Open Sauce Light" charset="1" panose="00000400000000000000"/>
      <p:regular r:id="rId18"/>
    </p:embeddedFont>
    <p:embeddedFont>
      <p:font typeface="Open Sauce Light Italics" charset="1" panose="00000400000000000000"/>
      <p:regular r:id="rId19"/>
    </p:embeddedFont>
    <p:embeddedFont>
      <p:font typeface="Open Sauce" charset="1" panose="00000500000000000000"/>
      <p:regular r:id="rId20"/>
    </p:embeddedFont>
    <p:embeddedFont>
      <p:font typeface="Open Sauce Bold Italics" charset="1" panose="00000800000000000000"/>
      <p:regular r:id="rId21"/>
    </p:embeddedFont>
    <p:embeddedFont>
      <p:font typeface="Fredoka" charset="1" panose="02000000000000000000"/>
      <p:regular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8.svg" Type="http://schemas.openxmlformats.org/officeDocument/2006/relationships/image"/><Relationship Id="rId2" Target="../media/image11.png" Type="http://schemas.openxmlformats.org/officeDocument/2006/relationships/image"/><Relationship Id="rId3" Target="../media/image12.svg" Type="http://schemas.openxmlformats.org/officeDocument/2006/relationships/image"/><Relationship Id="rId4" Target="../media/image1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9.png" Type="http://schemas.openxmlformats.org/officeDocument/2006/relationships/image"/><Relationship Id="rId8" Target="../media/image10.svg" Type="http://schemas.openxmlformats.org/officeDocument/2006/relationships/image"/><Relationship Id="rId9" Target="../media/image7.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4.png" Type="http://schemas.openxmlformats.org/officeDocument/2006/relationships/image"/><Relationship Id="rId5" Target="../media/image15.svg" Type="http://schemas.openxmlformats.org/officeDocument/2006/relationships/image"/><Relationship Id="rId6" Target="../media/image16.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18.png" Type="http://schemas.openxmlformats.org/officeDocument/2006/relationships/image"/><Relationship Id="rId4" Target="../media/image19.jpeg" Type="http://schemas.openxmlformats.org/officeDocument/2006/relationships/image"/><Relationship Id="rId5" Target="../media/image20.jpeg" Type="http://schemas.openxmlformats.org/officeDocument/2006/relationships/image"/><Relationship Id="rId6" Target="../media/image21.jpeg" Type="http://schemas.openxmlformats.org/officeDocument/2006/relationships/image"/><Relationship Id="rId7" Target="../media/image6.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png" Type="http://schemas.openxmlformats.org/officeDocument/2006/relationships/image"/><Relationship Id="rId11" Target="../media/image8.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22.png" Type="http://schemas.openxmlformats.org/officeDocument/2006/relationships/image"/><Relationship Id="rId5" Target="../media/image14.png" Type="http://schemas.openxmlformats.org/officeDocument/2006/relationships/image"/><Relationship Id="rId6" Target="../media/image15.svg" Type="http://schemas.openxmlformats.org/officeDocument/2006/relationships/image"/><Relationship Id="rId7" Target="../media/image4.png" Type="http://schemas.openxmlformats.org/officeDocument/2006/relationships/image"/><Relationship Id="rId8" Target="../media/image5.png" Type="http://schemas.openxmlformats.org/officeDocument/2006/relationships/image"/><Relationship Id="rId9" Target="../media/image23.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 Id="rId3" Target="../media/image25.png" Type="http://schemas.openxmlformats.org/officeDocument/2006/relationships/image"/><Relationship Id="rId4" Target="../media/image26.png" Type="http://schemas.openxmlformats.org/officeDocument/2006/relationships/image"/><Relationship Id="rId5" Target="../media/image27.png" Type="http://schemas.openxmlformats.org/officeDocument/2006/relationships/image"/><Relationship Id="rId6" Target="../media/image28.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9.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30.png" Type="http://schemas.openxmlformats.org/officeDocument/2006/relationships/image"/><Relationship Id="rId8" Target="../media/image23.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png" Type="http://schemas.openxmlformats.org/officeDocument/2006/relationships/image"/><Relationship Id="rId4" Target="../media/image30.png" Type="http://schemas.openxmlformats.org/officeDocument/2006/relationships/image"/><Relationship Id="rId5" Target="../media/image23.png" Type="http://schemas.openxmlformats.org/officeDocument/2006/relationships/image"/><Relationship Id="rId6" Target="../media/image6.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529813">
            <a:off x="-3612141" y="5478188"/>
            <a:ext cx="12560643" cy="10231215"/>
          </a:xfrm>
          <a:custGeom>
            <a:avLst/>
            <a:gdLst/>
            <a:ahLst/>
            <a:cxnLst/>
            <a:rect r="r" b="b" t="t" l="l"/>
            <a:pathLst>
              <a:path h="10231215" w="12560643">
                <a:moveTo>
                  <a:pt x="0" y="0"/>
                </a:moveTo>
                <a:lnTo>
                  <a:pt x="12560643" y="0"/>
                </a:lnTo>
                <a:lnTo>
                  <a:pt x="12560643" y="10231215"/>
                </a:lnTo>
                <a:lnTo>
                  <a:pt x="0" y="102312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900905" y="2424918"/>
            <a:ext cx="5081778" cy="8229600"/>
          </a:xfrm>
          <a:custGeom>
            <a:avLst/>
            <a:gdLst/>
            <a:ahLst/>
            <a:cxnLst/>
            <a:rect r="r" b="b" t="t" l="l"/>
            <a:pathLst>
              <a:path h="8229600" w="5081778">
                <a:moveTo>
                  <a:pt x="0" y="0"/>
                </a:moveTo>
                <a:lnTo>
                  <a:pt x="5081778" y="0"/>
                </a:lnTo>
                <a:lnTo>
                  <a:pt x="5081778" y="8229600"/>
                </a:lnTo>
                <a:lnTo>
                  <a:pt x="0" y="8229600"/>
                </a:lnTo>
                <a:lnTo>
                  <a:pt x="0" y="0"/>
                </a:lnTo>
                <a:close/>
              </a:path>
            </a:pathLst>
          </a:custGeom>
          <a:blipFill>
            <a:blip r:embed="rId4"/>
            <a:stretch>
              <a:fillRect l="0" t="0" r="0" b="0"/>
            </a:stretch>
          </a:blipFill>
        </p:spPr>
      </p:sp>
      <p:sp>
        <p:nvSpPr>
          <p:cNvPr name="Freeform 4" id="4"/>
          <p:cNvSpPr/>
          <p:nvPr/>
        </p:nvSpPr>
        <p:spPr>
          <a:xfrm flipH="false" flipV="false" rot="0">
            <a:off x="6271765" y="2037779"/>
            <a:ext cx="1063985" cy="1037385"/>
          </a:xfrm>
          <a:custGeom>
            <a:avLst/>
            <a:gdLst/>
            <a:ahLst/>
            <a:cxnLst/>
            <a:rect r="r" b="b" t="t" l="l"/>
            <a:pathLst>
              <a:path h="1037385" w="1063985">
                <a:moveTo>
                  <a:pt x="0" y="0"/>
                </a:moveTo>
                <a:lnTo>
                  <a:pt x="1063985" y="0"/>
                </a:lnTo>
                <a:lnTo>
                  <a:pt x="1063985" y="1037385"/>
                </a:lnTo>
                <a:lnTo>
                  <a:pt x="0" y="1037385"/>
                </a:lnTo>
                <a:lnTo>
                  <a:pt x="0" y="0"/>
                </a:lnTo>
                <a:close/>
              </a:path>
            </a:pathLst>
          </a:custGeom>
          <a:blipFill>
            <a:blip r:embed="rId5"/>
            <a:stretch>
              <a:fillRect l="0" t="0" r="0" b="0"/>
            </a:stretch>
          </a:blipFill>
        </p:spPr>
      </p:sp>
      <p:sp>
        <p:nvSpPr>
          <p:cNvPr name="Freeform 5" id="5"/>
          <p:cNvSpPr/>
          <p:nvPr/>
        </p:nvSpPr>
        <p:spPr>
          <a:xfrm flipH="false" flipV="false" rot="0">
            <a:off x="1376649" y="1954591"/>
            <a:ext cx="1083693" cy="1203761"/>
          </a:xfrm>
          <a:custGeom>
            <a:avLst/>
            <a:gdLst/>
            <a:ahLst/>
            <a:cxnLst/>
            <a:rect r="r" b="b" t="t" l="l"/>
            <a:pathLst>
              <a:path h="1203761" w="1083693">
                <a:moveTo>
                  <a:pt x="0" y="0"/>
                </a:moveTo>
                <a:lnTo>
                  <a:pt x="1083693" y="0"/>
                </a:lnTo>
                <a:lnTo>
                  <a:pt x="1083693" y="1203761"/>
                </a:lnTo>
                <a:lnTo>
                  <a:pt x="0" y="1203761"/>
                </a:lnTo>
                <a:lnTo>
                  <a:pt x="0" y="0"/>
                </a:lnTo>
                <a:close/>
              </a:path>
            </a:pathLst>
          </a:custGeom>
          <a:blipFill>
            <a:blip r:embed="rId6"/>
            <a:stretch>
              <a:fillRect l="0" t="0" r="0" b="0"/>
            </a:stretch>
          </a:blipFill>
        </p:spPr>
      </p:sp>
      <p:sp>
        <p:nvSpPr>
          <p:cNvPr name="TextBox 6" id="6"/>
          <p:cNvSpPr txBox="true"/>
          <p:nvPr/>
        </p:nvSpPr>
        <p:spPr>
          <a:xfrm rot="0">
            <a:off x="8149059" y="1983166"/>
            <a:ext cx="8752294" cy="1493112"/>
          </a:xfrm>
          <a:prstGeom prst="rect">
            <a:avLst/>
          </a:prstGeom>
        </p:spPr>
        <p:txBody>
          <a:bodyPr anchor="t" rtlCol="false" tIns="0" lIns="0" bIns="0" rIns="0">
            <a:spAutoFit/>
          </a:bodyPr>
          <a:lstStyle/>
          <a:p>
            <a:pPr algn="r">
              <a:lnSpc>
                <a:spcPts val="10738"/>
              </a:lnSpc>
            </a:pPr>
            <a:r>
              <a:rPr lang="en-US" b="true" sz="10036">
                <a:solidFill>
                  <a:srgbClr val="000000"/>
                </a:solidFill>
                <a:latin typeface="Poppins Bold"/>
                <a:ea typeface="Poppins Bold"/>
                <a:cs typeface="Poppins Bold"/>
                <a:sym typeface="Poppins Bold"/>
              </a:rPr>
              <a:t>DOSE</a:t>
            </a:r>
          </a:p>
        </p:txBody>
      </p:sp>
      <p:sp>
        <p:nvSpPr>
          <p:cNvPr name="TextBox 7" id="7"/>
          <p:cNvSpPr txBox="true"/>
          <p:nvPr/>
        </p:nvSpPr>
        <p:spPr>
          <a:xfrm rot="0">
            <a:off x="8507006" y="3360334"/>
            <a:ext cx="8752294" cy="1493112"/>
          </a:xfrm>
          <a:prstGeom prst="rect">
            <a:avLst/>
          </a:prstGeom>
        </p:spPr>
        <p:txBody>
          <a:bodyPr anchor="t" rtlCol="false" tIns="0" lIns="0" bIns="0" rIns="0">
            <a:spAutoFit/>
          </a:bodyPr>
          <a:lstStyle/>
          <a:p>
            <a:pPr algn="r">
              <a:lnSpc>
                <a:spcPts val="10738"/>
              </a:lnSpc>
            </a:pPr>
            <a:r>
              <a:rPr lang="en-US" b="true" sz="10036">
                <a:solidFill>
                  <a:srgbClr val="0255A3"/>
                </a:solidFill>
                <a:latin typeface="Poppins Bold"/>
                <a:ea typeface="Poppins Bold"/>
                <a:cs typeface="Poppins Bold"/>
                <a:sym typeface="Poppins Bold"/>
              </a:rPr>
              <a:t>GUIDE</a:t>
            </a:r>
          </a:p>
        </p:txBody>
      </p:sp>
      <p:sp>
        <p:nvSpPr>
          <p:cNvPr name="TextBox 8" id="8"/>
          <p:cNvSpPr txBox="true"/>
          <p:nvPr/>
        </p:nvSpPr>
        <p:spPr>
          <a:xfrm rot="0">
            <a:off x="7335750" y="4979789"/>
            <a:ext cx="11408642" cy="860311"/>
          </a:xfrm>
          <a:prstGeom prst="rect">
            <a:avLst/>
          </a:prstGeom>
        </p:spPr>
        <p:txBody>
          <a:bodyPr anchor="t" rtlCol="false" tIns="0" lIns="0" bIns="0" rIns="0">
            <a:spAutoFit/>
          </a:bodyPr>
          <a:lstStyle/>
          <a:p>
            <a:pPr algn="just">
              <a:lnSpc>
                <a:spcPts val="3506"/>
              </a:lnSpc>
            </a:pPr>
            <a:r>
              <a:rPr lang="en-US" sz="2504" i="true">
                <a:solidFill>
                  <a:srgbClr val="000000"/>
                </a:solidFill>
                <a:latin typeface="Open Sauce Italics"/>
                <a:ea typeface="Open Sauce Italics"/>
                <a:cs typeface="Open Sauce Italics"/>
                <a:sym typeface="Open Sauce Italics"/>
              </a:rPr>
              <a:t>Peace of mind in every pill—your trusted partner for medication care</a:t>
            </a:r>
          </a:p>
          <a:p>
            <a:pPr algn="just">
              <a:lnSpc>
                <a:spcPts val="3506"/>
              </a:lnSpc>
            </a:pPr>
          </a:p>
        </p:txBody>
      </p:sp>
      <p:sp>
        <p:nvSpPr>
          <p:cNvPr name="Freeform 9" id="9"/>
          <p:cNvSpPr/>
          <p:nvPr/>
        </p:nvSpPr>
        <p:spPr>
          <a:xfrm flipH="false" flipV="false" rot="0">
            <a:off x="10538929" y="1636105"/>
            <a:ext cx="3391308" cy="3391308"/>
          </a:xfrm>
          <a:custGeom>
            <a:avLst/>
            <a:gdLst/>
            <a:ahLst/>
            <a:cxnLst/>
            <a:rect r="r" b="b" t="t" l="l"/>
            <a:pathLst>
              <a:path h="3391308" w="3391308">
                <a:moveTo>
                  <a:pt x="0" y="0"/>
                </a:moveTo>
                <a:lnTo>
                  <a:pt x="3391308" y="0"/>
                </a:lnTo>
                <a:lnTo>
                  <a:pt x="3391308" y="3391309"/>
                </a:lnTo>
                <a:lnTo>
                  <a:pt x="0" y="3391309"/>
                </a:lnTo>
                <a:lnTo>
                  <a:pt x="0" y="0"/>
                </a:lnTo>
                <a:close/>
              </a:path>
            </a:pathLst>
          </a:custGeom>
          <a:blipFill>
            <a:blip r:embed="rId7"/>
            <a:stretch>
              <a:fillRect l="0" t="0" r="0" b="0"/>
            </a:stretch>
          </a:blipFill>
        </p:spPr>
      </p:sp>
      <p:sp>
        <p:nvSpPr>
          <p:cNvPr name="Freeform 10" id="10"/>
          <p:cNvSpPr/>
          <p:nvPr/>
        </p:nvSpPr>
        <p:spPr>
          <a:xfrm flipH="false" flipV="false" rot="0">
            <a:off x="2917338" y="802703"/>
            <a:ext cx="1225813" cy="1235076"/>
          </a:xfrm>
          <a:custGeom>
            <a:avLst/>
            <a:gdLst/>
            <a:ahLst/>
            <a:cxnLst/>
            <a:rect r="r" b="b" t="t" l="l"/>
            <a:pathLst>
              <a:path h="1235076" w="1225813">
                <a:moveTo>
                  <a:pt x="0" y="0"/>
                </a:moveTo>
                <a:lnTo>
                  <a:pt x="1225813" y="0"/>
                </a:lnTo>
                <a:lnTo>
                  <a:pt x="1225813" y="1235076"/>
                </a:lnTo>
                <a:lnTo>
                  <a:pt x="0" y="123507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1" id="11"/>
          <p:cNvSpPr/>
          <p:nvPr/>
        </p:nvSpPr>
        <p:spPr>
          <a:xfrm flipH="false" flipV="false" rot="0">
            <a:off x="4841739" y="688533"/>
            <a:ext cx="1430026" cy="1149221"/>
          </a:xfrm>
          <a:custGeom>
            <a:avLst/>
            <a:gdLst/>
            <a:ahLst/>
            <a:cxnLst/>
            <a:rect r="r" b="b" t="t" l="l"/>
            <a:pathLst>
              <a:path h="1149221" w="1430026">
                <a:moveTo>
                  <a:pt x="0" y="0"/>
                </a:moveTo>
                <a:lnTo>
                  <a:pt x="1430026" y="0"/>
                </a:lnTo>
                <a:lnTo>
                  <a:pt x="1430026" y="1149221"/>
                </a:lnTo>
                <a:lnTo>
                  <a:pt x="0" y="1149221"/>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12" id="12"/>
          <p:cNvSpPr txBox="true"/>
          <p:nvPr/>
        </p:nvSpPr>
        <p:spPr>
          <a:xfrm rot="0">
            <a:off x="9586295" y="9848921"/>
            <a:ext cx="8115300" cy="313576"/>
          </a:xfrm>
          <a:prstGeom prst="rect">
            <a:avLst/>
          </a:prstGeom>
        </p:spPr>
        <p:txBody>
          <a:bodyPr anchor="t" rtlCol="false" tIns="0" lIns="0" bIns="0" rIns="0">
            <a:spAutoFit/>
          </a:bodyPr>
          <a:lstStyle/>
          <a:p>
            <a:pPr algn="r">
              <a:lnSpc>
                <a:spcPts val="2666"/>
              </a:lnSpc>
            </a:pPr>
            <a:r>
              <a:rPr lang="en-US" sz="1904" b="true">
                <a:solidFill>
                  <a:srgbClr val="000000"/>
                </a:solidFill>
                <a:latin typeface="Open Sauce Bold"/>
                <a:ea typeface="Open Sauce Bold"/>
                <a:cs typeface="Open Sauce Bold"/>
                <a:sym typeface="Open Sauce Bold"/>
              </a:rPr>
              <a:t>FALL 2024</a:t>
            </a:r>
          </a:p>
        </p:txBody>
      </p:sp>
      <p:sp>
        <p:nvSpPr>
          <p:cNvPr name="TextBox 13" id="13"/>
          <p:cNvSpPr txBox="true"/>
          <p:nvPr/>
        </p:nvSpPr>
        <p:spPr>
          <a:xfrm rot="0">
            <a:off x="12662086" y="6207239"/>
            <a:ext cx="5039510" cy="3051061"/>
          </a:xfrm>
          <a:prstGeom prst="rect">
            <a:avLst/>
          </a:prstGeom>
        </p:spPr>
        <p:txBody>
          <a:bodyPr anchor="t" rtlCol="false" tIns="0" lIns="0" bIns="0" rIns="0">
            <a:spAutoFit/>
          </a:bodyPr>
          <a:lstStyle/>
          <a:p>
            <a:pPr algn="ctr">
              <a:lnSpc>
                <a:spcPts val="3506"/>
              </a:lnSpc>
            </a:pPr>
          </a:p>
          <a:p>
            <a:pPr algn="ctr">
              <a:lnSpc>
                <a:spcPts val="3506"/>
              </a:lnSpc>
            </a:pPr>
            <a:r>
              <a:rPr lang="en-US" sz="2504" b="true">
                <a:solidFill>
                  <a:srgbClr val="000000"/>
                </a:solidFill>
                <a:latin typeface="Open Sauce Bold"/>
                <a:ea typeface="Open Sauce Bold"/>
                <a:cs typeface="Open Sauce Bold"/>
                <a:sym typeface="Open Sauce Bold"/>
              </a:rPr>
              <a:t>Abhay Shrirangkumar Naik </a:t>
            </a:r>
          </a:p>
          <a:p>
            <a:pPr algn="ctr">
              <a:lnSpc>
                <a:spcPts val="3506"/>
              </a:lnSpc>
            </a:pPr>
            <a:r>
              <a:rPr lang="en-US" sz="2504" b="true">
                <a:solidFill>
                  <a:srgbClr val="000000"/>
                </a:solidFill>
                <a:latin typeface="Open Sauce Bold"/>
                <a:ea typeface="Open Sauce Bold"/>
                <a:cs typeface="Open Sauce Bold"/>
                <a:sym typeface="Open Sauce Bold"/>
              </a:rPr>
              <a:t>Pavan Thaloor Yogendrakumar</a:t>
            </a:r>
          </a:p>
          <a:p>
            <a:pPr algn="ctr">
              <a:lnSpc>
                <a:spcPts val="3506"/>
              </a:lnSpc>
            </a:pPr>
            <a:r>
              <a:rPr lang="en-US" sz="2504" b="true">
                <a:solidFill>
                  <a:srgbClr val="000000"/>
                </a:solidFill>
                <a:latin typeface="Open Sauce Bold"/>
                <a:ea typeface="Open Sauce Bold"/>
                <a:cs typeface="Open Sauce Bold"/>
                <a:sym typeface="Open Sauce Bold"/>
              </a:rPr>
              <a:t> Rudra Dalwadi </a:t>
            </a:r>
          </a:p>
          <a:p>
            <a:pPr algn="ctr">
              <a:lnSpc>
                <a:spcPts val="3506"/>
              </a:lnSpc>
            </a:pPr>
            <a:r>
              <a:rPr lang="en-US" sz="2504" b="true">
                <a:solidFill>
                  <a:srgbClr val="000000"/>
                </a:solidFill>
                <a:latin typeface="Open Sauce Bold"/>
                <a:ea typeface="Open Sauce Bold"/>
                <a:cs typeface="Open Sauce Bold"/>
                <a:sym typeface="Open Sauce Bold"/>
              </a:rPr>
              <a:t>Sree Reshma Paramel </a:t>
            </a:r>
          </a:p>
          <a:p>
            <a:pPr algn="ctr">
              <a:lnSpc>
                <a:spcPts val="3506"/>
              </a:lnSpc>
            </a:pPr>
            <a:r>
              <a:rPr lang="en-US" sz="2504" b="true">
                <a:solidFill>
                  <a:srgbClr val="000000"/>
                </a:solidFill>
                <a:latin typeface="Open Sauce Bold"/>
                <a:ea typeface="Open Sauce Bold"/>
                <a:cs typeface="Open Sauce Bold"/>
                <a:sym typeface="Open Sauce Bold"/>
              </a:rPr>
              <a:t>Rashmi Daga </a:t>
            </a:r>
          </a:p>
          <a:p>
            <a:pPr algn="ctr">
              <a:lnSpc>
                <a:spcPts val="3506"/>
              </a:lnSpc>
              <a:spcBef>
                <a:spcPct val="0"/>
              </a:spcBef>
            </a:pP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255A3"/>
        </a:solidFill>
      </p:bgPr>
    </p:bg>
    <p:spTree>
      <p:nvGrpSpPr>
        <p:cNvPr id="1" name=""/>
        <p:cNvGrpSpPr/>
        <p:nvPr/>
      </p:nvGrpSpPr>
      <p:grpSpPr>
        <a:xfrm>
          <a:off x="0" y="0"/>
          <a:ext cx="0" cy="0"/>
          <a:chOff x="0" y="0"/>
          <a:chExt cx="0" cy="0"/>
        </a:xfrm>
      </p:grpSpPr>
      <p:sp>
        <p:nvSpPr>
          <p:cNvPr name="Freeform 2" id="2"/>
          <p:cNvSpPr/>
          <p:nvPr/>
        </p:nvSpPr>
        <p:spPr>
          <a:xfrm flipH="false" flipV="false" rot="-1529813">
            <a:off x="-3612141" y="5292633"/>
            <a:ext cx="12560643" cy="10231215"/>
          </a:xfrm>
          <a:custGeom>
            <a:avLst/>
            <a:gdLst/>
            <a:ahLst/>
            <a:cxnLst/>
            <a:rect r="r" b="b" t="t" l="l"/>
            <a:pathLst>
              <a:path h="10231215" w="12560643">
                <a:moveTo>
                  <a:pt x="0" y="0"/>
                </a:moveTo>
                <a:lnTo>
                  <a:pt x="12560643" y="0"/>
                </a:lnTo>
                <a:lnTo>
                  <a:pt x="12560643" y="10231215"/>
                </a:lnTo>
                <a:lnTo>
                  <a:pt x="0" y="102312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0">
            <a:off x="1502769" y="2057400"/>
            <a:ext cx="8124838" cy="8229600"/>
          </a:xfrm>
          <a:custGeom>
            <a:avLst/>
            <a:gdLst/>
            <a:ahLst/>
            <a:cxnLst/>
            <a:rect r="r" b="b" t="t" l="l"/>
            <a:pathLst>
              <a:path h="8229600" w="8124838">
                <a:moveTo>
                  <a:pt x="8124838" y="0"/>
                </a:moveTo>
                <a:lnTo>
                  <a:pt x="0" y="0"/>
                </a:lnTo>
                <a:lnTo>
                  <a:pt x="0" y="8229600"/>
                </a:lnTo>
                <a:lnTo>
                  <a:pt x="8124838" y="8229600"/>
                </a:lnTo>
                <a:lnTo>
                  <a:pt x="8124838" y="0"/>
                </a:lnTo>
                <a:close/>
              </a:path>
            </a:pathLst>
          </a:custGeom>
          <a:blipFill>
            <a:blip r:embed="rId4"/>
            <a:stretch>
              <a:fillRect l="0" t="0" r="0" b="0"/>
            </a:stretch>
          </a:blipFill>
        </p:spPr>
      </p:sp>
      <p:sp>
        <p:nvSpPr>
          <p:cNvPr name="TextBox 4" id="4"/>
          <p:cNvSpPr txBox="true"/>
          <p:nvPr/>
        </p:nvSpPr>
        <p:spPr>
          <a:xfrm rot="0">
            <a:off x="8507006" y="1594296"/>
            <a:ext cx="8752294" cy="1499198"/>
          </a:xfrm>
          <a:prstGeom prst="rect">
            <a:avLst/>
          </a:prstGeom>
        </p:spPr>
        <p:txBody>
          <a:bodyPr anchor="t" rtlCol="false" tIns="0" lIns="0" bIns="0" rIns="0">
            <a:spAutoFit/>
          </a:bodyPr>
          <a:lstStyle/>
          <a:p>
            <a:pPr algn="r">
              <a:lnSpc>
                <a:spcPts val="10738"/>
              </a:lnSpc>
            </a:pPr>
            <a:r>
              <a:rPr lang="en-US" b="true" sz="10036">
                <a:solidFill>
                  <a:srgbClr val="FFFFFF"/>
                </a:solidFill>
                <a:latin typeface="Poppins Bold"/>
                <a:ea typeface="Poppins Bold"/>
                <a:cs typeface="Poppins Bold"/>
                <a:sym typeface="Poppins Bold"/>
              </a:rPr>
              <a:t>VISION</a:t>
            </a:r>
          </a:p>
        </p:txBody>
      </p:sp>
      <p:sp>
        <p:nvSpPr>
          <p:cNvPr name="TextBox 5" id="5"/>
          <p:cNvSpPr txBox="true"/>
          <p:nvPr/>
        </p:nvSpPr>
        <p:spPr>
          <a:xfrm rot="0">
            <a:off x="10716751" y="3434421"/>
            <a:ext cx="6542549" cy="1234326"/>
          </a:xfrm>
          <a:prstGeom prst="rect">
            <a:avLst/>
          </a:prstGeom>
        </p:spPr>
        <p:txBody>
          <a:bodyPr anchor="t" rtlCol="false" tIns="0" lIns="0" bIns="0" rIns="0">
            <a:spAutoFit/>
          </a:bodyPr>
          <a:lstStyle/>
          <a:p>
            <a:pPr algn="just">
              <a:lnSpc>
                <a:spcPts val="3366"/>
              </a:lnSpc>
            </a:pPr>
            <a:r>
              <a:rPr lang="en-US" sz="2404" b="true">
                <a:solidFill>
                  <a:srgbClr val="FFFFFF"/>
                </a:solidFill>
                <a:latin typeface="Open Sauce Bold"/>
                <a:ea typeface="Open Sauce Bold"/>
                <a:cs typeface="Open Sauce Bold"/>
                <a:sym typeface="Open Sauce Bold"/>
              </a:rPr>
              <a:t>Mission:</a:t>
            </a:r>
            <a:r>
              <a:rPr lang="en-US" sz="2404">
                <a:solidFill>
                  <a:srgbClr val="FFFFFF"/>
                </a:solidFill>
                <a:latin typeface="Open Sauce Light"/>
                <a:ea typeface="Open Sauce Light"/>
                <a:cs typeface="Open Sauce Light"/>
                <a:sym typeface="Open Sauce Light"/>
              </a:rPr>
              <a:t> </a:t>
            </a:r>
            <a:r>
              <a:rPr lang="en-US" sz="2404" i="true">
                <a:solidFill>
                  <a:srgbClr val="FFFFFF"/>
                </a:solidFill>
                <a:latin typeface="Open Sauce Light Italics"/>
                <a:ea typeface="Open Sauce Light Italics"/>
                <a:cs typeface="Open Sauce Light Italics"/>
                <a:sym typeface="Open Sauce Light Italics"/>
              </a:rPr>
              <a:t>Simplify medication management for seniors and caregivers</a:t>
            </a:r>
          </a:p>
          <a:p>
            <a:pPr algn="just">
              <a:lnSpc>
                <a:spcPts val="3366"/>
              </a:lnSpc>
            </a:pPr>
          </a:p>
        </p:txBody>
      </p:sp>
      <p:sp>
        <p:nvSpPr>
          <p:cNvPr name="TextBox 6" id="6"/>
          <p:cNvSpPr txBox="true"/>
          <p:nvPr/>
        </p:nvSpPr>
        <p:spPr>
          <a:xfrm rot="0">
            <a:off x="10716751" y="4767172"/>
            <a:ext cx="6542549" cy="2072526"/>
          </a:xfrm>
          <a:prstGeom prst="rect">
            <a:avLst/>
          </a:prstGeom>
        </p:spPr>
        <p:txBody>
          <a:bodyPr anchor="t" rtlCol="false" tIns="0" lIns="0" bIns="0" rIns="0">
            <a:spAutoFit/>
          </a:bodyPr>
          <a:lstStyle/>
          <a:p>
            <a:pPr algn="just">
              <a:lnSpc>
                <a:spcPts val="3366"/>
              </a:lnSpc>
            </a:pPr>
            <a:r>
              <a:rPr lang="en-US" sz="2404">
                <a:solidFill>
                  <a:srgbClr val="FFFFFF"/>
                </a:solidFill>
                <a:latin typeface="Open Sauce Light"/>
                <a:ea typeface="Open Sauce Light"/>
                <a:cs typeface="Open Sauce Light"/>
                <a:sym typeface="Open Sauce Light"/>
              </a:rPr>
              <a:t>V</a:t>
            </a:r>
            <a:r>
              <a:rPr lang="en-US" sz="2404" b="true">
                <a:solidFill>
                  <a:srgbClr val="FFFFFF"/>
                </a:solidFill>
                <a:latin typeface="Open Sauce Bold"/>
                <a:ea typeface="Open Sauce Bold"/>
                <a:cs typeface="Open Sauce Bold"/>
                <a:sym typeface="Open Sauce Bold"/>
              </a:rPr>
              <a:t>alue Proposition:</a:t>
            </a:r>
            <a:r>
              <a:rPr lang="en-US" sz="2404">
                <a:solidFill>
                  <a:srgbClr val="FFFFFF"/>
                </a:solidFill>
                <a:latin typeface="Open Sauce Light"/>
                <a:ea typeface="Open Sauce Light"/>
                <a:cs typeface="Open Sauce Light"/>
                <a:sym typeface="Open Sauce Light"/>
              </a:rPr>
              <a:t> </a:t>
            </a:r>
            <a:r>
              <a:rPr lang="en-US" sz="2404" i="true">
                <a:solidFill>
                  <a:srgbClr val="FFFFFF"/>
                </a:solidFill>
                <a:latin typeface="Open Sauce Light Italics"/>
                <a:ea typeface="Open Sauce Light Italics"/>
                <a:cs typeface="Open Sauce Light Italics"/>
                <a:sym typeface="Open Sauce Light Italics"/>
              </a:rPr>
              <a:t>DoseGuide offers reliable tracking, pharmacy integration, and caregiver alerts for seamless medication adherence</a:t>
            </a:r>
          </a:p>
          <a:p>
            <a:pPr algn="just">
              <a:lnSpc>
                <a:spcPts val="3366"/>
              </a:lnSpc>
            </a:pPr>
          </a:p>
        </p:txBody>
      </p:sp>
      <p:sp>
        <p:nvSpPr>
          <p:cNvPr name="Freeform 7" id="7"/>
          <p:cNvSpPr/>
          <p:nvPr/>
        </p:nvSpPr>
        <p:spPr>
          <a:xfrm flipH="false" flipV="false" rot="0">
            <a:off x="16001691" y="8032131"/>
            <a:ext cx="1257609" cy="1226169"/>
          </a:xfrm>
          <a:custGeom>
            <a:avLst/>
            <a:gdLst/>
            <a:ahLst/>
            <a:cxnLst/>
            <a:rect r="r" b="b" t="t" l="l"/>
            <a:pathLst>
              <a:path h="1226169" w="1257609">
                <a:moveTo>
                  <a:pt x="0" y="0"/>
                </a:moveTo>
                <a:lnTo>
                  <a:pt x="1257609" y="0"/>
                </a:lnTo>
                <a:lnTo>
                  <a:pt x="1257609" y="1226169"/>
                </a:lnTo>
                <a:lnTo>
                  <a:pt x="0" y="1226169"/>
                </a:lnTo>
                <a:lnTo>
                  <a:pt x="0" y="0"/>
                </a:lnTo>
                <a:close/>
              </a:path>
            </a:pathLst>
          </a:custGeom>
          <a:blipFill>
            <a:blip r:embed="rId5"/>
            <a:stretch>
              <a:fillRect l="0" t="0" r="0" b="0"/>
            </a:stretch>
          </a:blipFill>
        </p:spPr>
      </p:sp>
      <p:sp>
        <p:nvSpPr>
          <p:cNvPr name="Freeform 8" id="8"/>
          <p:cNvSpPr/>
          <p:nvPr/>
        </p:nvSpPr>
        <p:spPr>
          <a:xfrm flipH="false" flipV="false" rot="0">
            <a:off x="14244771" y="7937915"/>
            <a:ext cx="1147266" cy="1274377"/>
          </a:xfrm>
          <a:custGeom>
            <a:avLst/>
            <a:gdLst/>
            <a:ahLst/>
            <a:cxnLst/>
            <a:rect r="r" b="b" t="t" l="l"/>
            <a:pathLst>
              <a:path h="1274377" w="1147266">
                <a:moveTo>
                  <a:pt x="0" y="0"/>
                </a:moveTo>
                <a:lnTo>
                  <a:pt x="1147266" y="0"/>
                </a:lnTo>
                <a:lnTo>
                  <a:pt x="1147266" y="1274378"/>
                </a:lnTo>
                <a:lnTo>
                  <a:pt x="0" y="1274378"/>
                </a:lnTo>
                <a:lnTo>
                  <a:pt x="0" y="0"/>
                </a:lnTo>
                <a:close/>
              </a:path>
            </a:pathLst>
          </a:custGeom>
          <a:blipFill>
            <a:blip r:embed="rId6"/>
            <a:stretch>
              <a:fillRect l="0" t="0" r="0" b="0"/>
            </a:stretch>
          </a:blipFill>
        </p:spPr>
      </p:sp>
      <p:sp>
        <p:nvSpPr>
          <p:cNvPr name="TextBox 9" id="9"/>
          <p:cNvSpPr txBox="true"/>
          <p:nvPr/>
        </p:nvSpPr>
        <p:spPr>
          <a:xfrm rot="0">
            <a:off x="9627607" y="9786669"/>
            <a:ext cx="8115300" cy="313576"/>
          </a:xfrm>
          <a:prstGeom prst="rect">
            <a:avLst/>
          </a:prstGeom>
        </p:spPr>
        <p:txBody>
          <a:bodyPr anchor="t" rtlCol="false" tIns="0" lIns="0" bIns="0" rIns="0">
            <a:spAutoFit/>
          </a:bodyPr>
          <a:lstStyle/>
          <a:p>
            <a:pPr algn="r">
              <a:lnSpc>
                <a:spcPts val="2666"/>
              </a:lnSpc>
            </a:pPr>
            <a:r>
              <a:rPr lang="en-US" sz="1904" b="true">
                <a:solidFill>
                  <a:srgbClr val="FFFFFF"/>
                </a:solidFill>
                <a:latin typeface="Open Sauce Bold"/>
                <a:ea typeface="Open Sauce Bold"/>
                <a:cs typeface="Open Sauce Bold"/>
                <a:sym typeface="Open Sauce Bold"/>
              </a:rPr>
              <a:t>FALL 2024</a:t>
            </a:r>
          </a:p>
        </p:txBody>
      </p:sp>
      <p:sp>
        <p:nvSpPr>
          <p:cNvPr name="Freeform 10" id="10"/>
          <p:cNvSpPr/>
          <p:nvPr/>
        </p:nvSpPr>
        <p:spPr>
          <a:xfrm flipH="false" flipV="false" rot="0">
            <a:off x="12205145" y="8063072"/>
            <a:ext cx="1430026" cy="1149221"/>
          </a:xfrm>
          <a:custGeom>
            <a:avLst/>
            <a:gdLst/>
            <a:ahLst/>
            <a:cxnLst/>
            <a:rect r="r" b="b" t="t" l="l"/>
            <a:pathLst>
              <a:path h="1149221" w="1430026">
                <a:moveTo>
                  <a:pt x="0" y="0"/>
                </a:moveTo>
                <a:lnTo>
                  <a:pt x="1430026" y="0"/>
                </a:lnTo>
                <a:lnTo>
                  <a:pt x="1430026" y="1149221"/>
                </a:lnTo>
                <a:lnTo>
                  <a:pt x="0" y="114922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1" id="11"/>
          <p:cNvSpPr/>
          <p:nvPr/>
        </p:nvSpPr>
        <p:spPr>
          <a:xfrm flipH="false" flipV="false" rot="0">
            <a:off x="10303470" y="7977217"/>
            <a:ext cx="1225813" cy="1235076"/>
          </a:xfrm>
          <a:custGeom>
            <a:avLst/>
            <a:gdLst/>
            <a:ahLst/>
            <a:cxnLst/>
            <a:rect r="r" b="b" t="t" l="l"/>
            <a:pathLst>
              <a:path h="1235076" w="1225813">
                <a:moveTo>
                  <a:pt x="0" y="0"/>
                </a:moveTo>
                <a:lnTo>
                  <a:pt x="1225813" y="0"/>
                </a:lnTo>
                <a:lnTo>
                  <a:pt x="1225813" y="1235076"/>
                </a:lnTo>
                <a:lnTo>
                  <a:pt x="0" y="1235076"/>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529813">
            <a:off x="-3612141" y="5478188"/>
            <a:ext cx="12560643" cy="10231215"/>
          </a:xfrm>
          <a:custGeom>
            <a:avLst/>
            <a:gdLst/>
            <a:ahLst/>
            <a:cxnLst/>
            <a:rect r="r" b="b" t="t" l="l"/>
            <a:pathLst>
              <a:path h="10231215" w="12560643">
                <a:moveTo>
                  <a:pt x="0" y="0"/>
                </a:moveTo>
                <a:lnTo>
                  <a:pt x="12560643" y="0"/>
                </a:lnTo>
                <a:lnTo>
                  <a:pt x="12560643" y="10231215"/>
                </a:lnTo>
                <a:lnTo>
                  <a:pt x="0" y="102312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6828745" y="3161119"/>
            <a:ext cx="430555" cy="430555"/>
          </a:xfrm>
          <a:custGeom>
            <a:avLst/>
            <a:gdLst/>
            <a:ahLst/>
            <a:cxnLst/>
            <a:rect r="r" b="b" t="t" l="l"/>
            <a:pathLst>
              <a:path h="430555" w="430555">
                <a:moveTo>
                  <a:pt x="0" y="0"/>
                </a:moveTo>
                <a:lnTo>
                  <a:pt x="430555" y="0"/>
                </a:lnTo>
                <a:lnTo>
                  <a:pt x="430555" y="430555"/>
                </a:lnTo>
                <a:lnTo>
                  <a:pt x="0" y="43055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6828745" y="4900270"/>
            <a:ext cx="430555" cy="430555"/>
          </a:xfrm>
          <a:custGeom>
            <a:avLst/>
            <a:gdLst/>
            <a:ahLst/>
            <a:cxnLst/>
            <a:rect r="r" b="b" t="t" l="l"/>
            <a:pathLst>
              <a:path h="430555" w="430555">
                <a:moveTo>
                  <a:pt x="0" y="0"/>
                </a:moveTo>
                <a:lnTo>
                  <a:pt x="430555" y="0"/>
                </a:lnTo>
                <a:lnTo>
                  <a:pt x="430555" y="430555"/>
                </a:lnTo>
                <a:lnTo>
                  <a:pt x="0" y="43055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346624" y="1789544"/>
            <a:ext cx="6523445" cy="6707913"/>
          </a:xfrm>
          <a:custGeom>
            <a:avLst/>
            <a:gdLst/>
            <a:ahLst/>
            <a:cxnLst/>
            <a:rect r="r" b="b" t="t" l="l"/>
            <a:pathLst>
              <a:path h="6707913" w="6523445">
                <a:moveTo>
                  <a:pt x="0" y="0"/>
                </a:moveTo>
                <a:lnTo>
                  <a:pt x="6523445" y="0"/>
                </a:lnTo>
                <a:lnTo>
                  <a:pt x="6523445" y="6707912"/>
                </a:lnTo>
                <a:lnTo>
                  <a:pt x="0" y="6707912"/>
                </a:lnTo>
                <a:lnTo>
                  <a:pt x="0" y="0"/>
                </a:lnTo>
                <a:close/>
              </a:path>
            </a:pathLst>
          </a:custGeom>
          <a:blipFill>
            <a:blip r:embed="rId6"/>
            <a:stretch>
              <a:fillRect l="0" t="0" r="0" b="0"/>
            </a:stretch>
          </a:blipFill>
        </p:spPr>
      </p:sp>
      <p:sp>
        <p:nvSpPr>
          <p:cNvPr name="TextBox 6" id="6"/>
          <p:cNvSpPr txBox="true"/>
          <p:nvPr/>
        </p:nvSpPr>
        <p:spPr>
          <a:xfrm rot="0">
            <a:off x="8002497" y="1057275"/>
            <a:ext cx="9256803" cy="1493112"/>
          </a:xfrm>
          <a:prstGeom prst="rect">
            <a:avLst/>
          </a:prstGeom>
        </p:spPr>
        <p:txBody>
          <a:bodyPr anchor="t" rtlCol="false" tIns="0" lIns="0" bIns="0" rIns="0">
            <a:spAutoFit/>
          </a:bodyPr>
          <a:lstStyle/>
          <a:p>
            <a:pPr algn="r">
              <a:lnSpc>
                <a:spcPts val="10738"/>
              </a:lnSpc>
            </a:pPr>
            <a:r>
              <a:rPr lang="en-US" b="true" sz="10036">
                <a:solidFill>
                  <a:srgbClr val="000000"/>
                </a:solidFill>
                <a:latin typeface="Poppins Bold"/>
                <a:ea typeface="Poppins Bold"/>
                <a:cs typeface="Poppins Bold"/>
                <a:sym typeface="Poppins Bold"/>
              </a:rPr>
              <a:t>UNMET NEEDS</a:t>
            </a:r>
          </a:p>
        </p:txBody>
      </p:sp>
      <p:sp>
        <p:nvSpPr>
          <p:cNvPr name="TextBox 7" id="7"/>
          <p:cNvSpPr txBox="true"/>
          <p:nvPr/>
        </p:nvSpPr>
        <p:spPr>
          <a:xfrm rot="0">
            <a:off x="10861347" y="3141447"/>
            <a:ext cx="5644979" cy="422275"/>
          </a:xfrm>
          <a:prstGeom prst="rect">
            <a:avLst/>
          </a:prstGeom>
        </p:spPr>
        <p:txBody>
          <a:bodyPr anchor="t" rtlCol="false" tIns="0" lIns="0" bIns="0" rIns="0">
            <a:spAutoFit/>
          </a:bodyPr>
          <a:lstStyle/>
          <a:p>
            <a:pPr algn="r">
              <a:lnSpc>
                <a:spcPts val="3499"/>
              </a:lnSpc>
            </a:pPr>
            <a:r>
              <a:rPr lang="en-US" b="true" sz="2499">
                <a:solidFill>
                  <a:srgbClr val="0255A3"/>
                </a:solidFill>
                <a:latin typeface="Open Sauce Bold"/>
                <a:ea typeface="Open Sauce Bold"/>
                <a:cs typeface="Open Sauce Bold"/>
                <a:sym typeface="Open Sauce Bold"/>
              </a:rPr>
              <a:t>SENIORS</a:t>
            </a:r>
          </a:p>
        </p:txBody>
      </p:sp>
      <p:sp>
        <p:nvSpPr>
          <p:cNvPr name="TextBox 8" id="8"/>
          <p:cNvSpPr txBox="true"/>
          <p:nvPr/>
        </p:nvSpPr>
        <p:spPr>
          <a:xfrm rot="0">
            <a:off x="9625614" y="4908550"/>
            <a:ext cx="6880712" cy="422275"/>
          </a:xfrm>
          <a:prstGeom prst="rect">
            <a:avLst/>
          </a:prstGeom>
        </p:spPr>
        <p:txBody>
          <a:bodyPr anchor="t" rtlCol="false" tIns="0" lIns="0" bIns="0" rIns="0">
            <a:spAutoFit/>
          </a:bodyPr>
          <a:lstStyle/>
          <a:p>
            <a:pPr algn="r">
              <a:lnSpc>
                <a:spcPts val="3499"/>
              </a:lnSpc>
            </a:pPr>
            <a:r>
              <a:rPr lang="en-US" b="true" sz="2499">
                <a:solidFill>
                  <a:srgbClr val="0255A3"/>
                </a:solidFill>
                <a:latin typeface="Open Sauce Bold"/>
                <a:ea typeface="Open Sauce Bold"/>
                <a:cs typeface="Open Sauce Bold"/>
                <a:sym typeface="Open Sauce Bold"/>
              </a:rPr>
              <a:t>CAREGIVERS</a:t>
            </a:r>
          </a:p>
        </p:txBody>
      </p:sp>
      <p:sp>
        <p:nvSpPr>
          <p:cNvPr name="TextBox 9" id="9"/>
          <p:cNvSpPr txBox="true"/>
          <p:nvPr/>
        </p:nvSpPr>
        <p:spPr>
          <a:xfrm rot="0">
            <a:off x="10716751" y="3741522"/>
            <a:ext cx="6542549" cy="646951"/>
          </a:xfrm>
          <a:prstGeom prst="rect">
            <a:avLst/>
          </a:prstGeom>
        </p:spPr>
        <p:txBody>
          <a:bodyPr anchor="t" rtlCol="false" tIns="0" lIns="0" bIns="0" rIns="0">
            <a:spAutoFit/>
          </a:bodyPr>
          <a:lstStyle/>
          <a:p>
            <a:pPr algn="just">
              <a:lnSpc>
                <a:spcPts val="2666"/>
              </a:lnSpc>
            </a:pPr>
            <a:r>
              <a:rPr lang="en-US" sz="1904" i="true">
                <a:solidFill>
                  <a:srgbClr val="000000"/>
                </a:solidFill>
                <a:latin typeface="Open Sauce Light Italics"/>
                <a:ea typeface="Open Sauce Light Italics"/>
                <a:cs typeface="Open Sauce Light Italics"/>
                <a:sym typeface="Open Sauce Light Italics"/>
              </a:rPr>
              <a:t>Anxiety from managing complex medication schedules</a:t>
            </a:r>
          </a:p>
          <a:p>
            <a:pPr algn="just">
              <a:lnSpc>
                <a:spcPts val="2666"/>
              </a:lnSpc>
            </a:pPr>
          </a:p>
        </p:txBody>
      </p:sp>
      <p:sp>
        <p:nvSpPr>
          <p:cNvPr name="TextBox 10" id="10"/>
          <p:cNvSpPr txBox="true"/>
          <p:nvPr/>
        </p:nvSpPr>
        <p:spPr>
          <a:xfrm rot="0">
            <a:off x="10716751" y="5483225"/>
            <a:ext cx="6542549" cy="313576"/>
          </a:xfrm>
          <a:prstGeom prst="rect">
            <a:avLst/>
          </a:prstGeom>
        </p:spPr>
        <p:txBody>
          <a:bodyPr anchor="t" rtlCol="false" tIns="0" lIns="0" bIns="0" rIns="0">
            <a:spAutoFit/>
          </a:bodyPr>
          <a:lstStyle/>
          <a:p>
            <a:pPr algn="just">
              <a:lnSpc>
                <a:spcPts val="2666"/>
              </a:lnSpc>
            </a:pPr>
            <a:r>
              <a:rPr lang="en-US" sz="1904" i="true">
                <a:solidFill>
                  <a:srgbClr val="000000"/>
                </a:solidFill>
                <a:latin typeface="Open Sauce Light Italics"/>
                <a:ea typeface="Open Sauce Light Italics"/>
                <a:cs typeface="Open Sauce Light Italics"/>
                <a:sym typeface="Open Sauce Light Italics"/>
              </a:rPr>
              <a:t>Stress managing multiple patients’ schedules and refills</a:t>
            </a:r>
          </a:p>
        </p:txBody>
      </p:sp>
      <p:sp>
        <p:nvSpPr>
          <p:cNvPr name="Freeform 11" id="11"/>
          <p:cNvSpPr/>
          <p:nvPr/>
        </p:nvSpPr>
        <p:spPr>
          <a:xfrm flipH="false" flipV="false" rot="0">
            <a:off x="16828745" y="6588621"/>
            <a:ext cx="430555" cy="430555"/>
          </a:xfrm>
          <a:custGeom>
            <a:avLst/>
            <a:gdLst/>
            <a:ahLst/>
            <a:cxnLst/>
            <a:rect r="r" b="b" t="t" l="l"/>
            <a:pathLst>
              <a:path h="430555" w="430555">
                <a:moveTo>
                  <a:pt x="0" y="0"/>
                </a:moveTo>
                <a:lnTo>
                  <a:pt x="430555" y="0"/>
                </a:lnTo>
                <a:lnTo>
                  <a:pt x="430555" y="430555"/>
                </a:lnTo>
                <a:lnTo>
                  <a:pt x="0" y="43055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2" id="12"/>
          <p:cNvSpPr txBox="true"/>
          <p:nvPr/>
        </p:nvSpPr>
        <p:spPr>
          <a:xfrm rot="0">
            <a:off x="10861347" y="6596901"/>
            <a:ext cx="5644979" cy="422275"/>
          </a:xfrm>
          <a:prstGeom prst="rect">
            <a:avLst/>
          </a:prstGeom>
        </p:spPr>
        <p:txBody>
          <a:bodyPr anchor="t" rtlCol="false" tIns="0" lIns="0" bIns="0" rIns="0">
            <a:spAutoFit/>
          </a:bodyPr>
          <a:lstStyle/>
          <a:p>
            <a:pPr algn="r">
              <a:lnSpc>
                <a:spcPts val="3499"/>
              </a:lnSpc>
            </a:pPr>
            <a:r>
              <a:rPr lang="en-US" b="true" sz="2499">
                <a:solidFill>
                  <a:srgbClr val="0255A3"/>
                </a:solidFill>
                <a:latin typeface="Open Sauce Bold"/>
                <a:ea typeface="Open Sauce Bold"/>
                <a:cs typeface="Open Sauce Bold"/>
                <a:sym typeface="Open Sauce Bold"/>
              </a:rPr>
              <a:t>PROFESSIONALS</a:t>
            </a:r>
          </a:p>
        </p:txBody>
      </p:sp>
      <p:sp>
        <p:nvSpPr>
          <p:cNvPr name="TextBox 13" id="13"/>
          <p:cNvSpPr txBox="true"/>
          <p:nvPr/>
        </p:nvSpPr>
        <p:spPr>
          <a:xfrm rot="0">
            <a:off x="10716751" y="7171576"/>
            <a:ext cx="6542549" cy="313576"/>
          </a:xfrm>
          <a:prstGeom prst="rect">
            <a:avLst/>
          </a:prstGeom>
        </p:spPr>
        <p:txBody>
          <a:bodyPr anchor="t" rtlCol="false" tIns="0" lIns="0" bIns="0" rIns="0">
            <a:spAutoFit/>
          </a:bodyPr>
          <a:lstStyle/>
          <a:p>
            <a:pPr algn="just">
              <a:lnSpc>
                <a:spcPts val="2666"/>
              </a:lnSpc>
            </a:pPr>
            <a:r>
              <a:rPr lang="en-US" sz="1904" i="true">
                <a:solidFill>
                  <a:srgbClr val="000000"/>
                </a:solidFill>
                <a:latin typeface="Open Sauce Light Italics"/>
                <a:ea typeface="Open Sauce Light Italics"/>
                <a:cs typeface="Open Sauce Light Italics"/>
                <a:sym typeface="Open Sauce Light Italics"/>
              </a:rPr>
              <a:t>Missed doses due to busy schedules</a:t>
            </a:r>
          </a:p>
        </p:txBody>
      </p:sp>
      <p:sp>
        <p:nvSpPr>
          <p:cNvPr name="TextBox 14" id="14"/>
          <p:cNvSpPr txBox="true"/>
          <p:nvPr/>
        </p:nvSpPr>
        <p:spPr>
          <a:xfrm rot="0">
            <a:off x="9774746" y="9714002"/>
            <a:ext cx="8115300" cy="313576"/>
          </a:xfrm>
          <a:prstGeom prst="rect">
            <a:avLst/>
          </a:prstGeom>
        </p:spPr>
        <p:txBody>
          <a:bodyPr anchor="t" rtlCol="false" tIns="0" lIns="0" bIns="0" rIns="0">
            <a:spAutoFit/>
          </a:bodyPr>
          <a:lstStyle/>
          <a:p>
            <a:pPr algn="r">
              <a:lnSpc>
                <a:spcPts val="2666"/>
              </a:lnSpc>
            </a:pPr>
            <a:r>
              <a:rPr lang="en-US" sz="1904" b="true">
                <a:solidFill>
                  <a:srgbClr val="000000"/>
                </a:solidFill>
                <a:latin typeface="Open Sauce Bold"/>
                <a:ea typeface="Open Sauce Bold"/>
                <a:cs typeface="Open Sauce Bold"/>
                <a:sym typeface="Open Sauce Bold"/>
              </a:rPr>
              <a:t>FALL 2024</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255A3"/>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1193494"/>
            <a:ext cx="3170321" cy="2278668"/>
          </a:xfrm>
          <a:custGeom>
            <a:avLst/>
            <a:gdLst/>
            <a:ahLst/>
            <a:cxnLst/>
            <a:rect r="r" b="b" t="t" l="l"/>
            <a:pathLst>
              <a:path h="2278668" w="3170321">
                <a:moveTo>
                  <a:pt x="0" y="0"/>
                </a:moveTo>
                <a:lnTo>
                  <a:pt x="3170321" y="0"/>
                </a:lnTo>
                <a:lnTo>
                  <a:pt x="3170321" y="2278668"/>
                </a:lnTo>
                <a:lnTo>
                  <a:pt x="0" y="2278668"/>
                </a:lnTo>
                <a:lnTo>
                  <a:pt x="0" y="0"/>
                </a:lnTo>
                <a:close/>
              </a:path>
            </a:pathLst>
          </a:custGeom>
          <a:blipFill>
            <a:blip r:embed="rId2"/>
            <a:stretch>
              <a:fillRect l="0" t="0" r="0" b="0"/>
            </a:stretch>
          </a:blipFill>
        </p:spPr>
      </p:sp>
      <p:sp>
        <p:nvSpPr>
          <p:cNvPr name="TextBox 3" id="3"/>
          <p:cNvSpPr txBox="true"/>
          <p:nvPr/>
        </p:nvSpPr>
        <p:spPr>
          <a:xfrm rot="0">
            <a:off x="5188501" y="1283721"/>
            <a:ext cx="8115300" cy="2047875"/>
          </a:xfrm>
          <a:prstGeom prst="rect">
            <a:avLst/>
          </a:prstGeom>
        </p:spPr>
        <p:txBody>
          <a:bodyPr anchor="t" rtlCol="false" tIns="0" lIns="0" bIns="0" rIns="0">
            <a:spAutoFit/>
          </a:bodyPr>
          <a:lstStyle/>
          <a:p>
            <a:pPr algn="ctr">
              <a:lnSpc>
                <a:spcPts val="7800"/>
              </a:lnSpc>
            </a:pPr>
            <a:r>
              <a:rPr lang="en-US" b="true" sz="6500">
                <a:solidFill>
                  <a:srgbClr val="F7F7F7"/>
                </a:solidFill>
                <a:latin typeface="Poppins Bold"/>
                <a:ea typeface="Poppins Bold"/>
                <a:cs typeface="Poppins Bold"/>
                <a:sym typeface="Poppins Bold"/>
              </a:rPr>
              <a:t>CUSTOMER SEGMENTS</a:t>
            </a:r>
          </a:p>
        </p:txBody>
      </p:sp>
      <p:sp>
        <p:nvSpPr>
          <p:cNvPr name="TextBox 4" id="4"/>
          <p:cNvSpPr txBox="true"/>
          <p:nvPr/>
        </p:nvSpPr>
        <p:spPr>
          <a:xfrm rot="0">
            <a:off x="4579379" y="3856221"/>
            <a:ext cx="8939588" cy="1736725"/>
          </a:xfrm>
          <a:prstGeom prst="rect">
            <a:avLst/>
          </a:prstGeom>
        </p:spPr>
        <p:txBody>
          <a:bodyPr anchor="t" rtlCol="false" tIns="0" lIns="0" bIns="0" rIns="0">
            <a:spAutoFit/>
          </a:bodyPr>
          <a:lstStyle/>
          <a:p>
            <a:pPr algn="ctr">
              <a:lnSpc>
                <a:spcPts val="3499"/>
              </a:lnSpc>
            </a:pPr>
            <a:r>
              <a:rPr lang="en-US" sz="2499">
                <a:solidFill>
                  <a:srgbClr val="F7F7F7"/>
                </a:solidFill>
                <a:latin typeface="Open Sauce"/>
                <a:ea typeface="Open Sauce"/>
                <a:cs typeface="Open Sauce"/>
                <a:sym typeface="Open Sauce"/>
              </a:rPr>
              <a:t>With our service running, we tailor our app's features and functionalities to better address their specific challenges and improve their overall medication management experience.</a:t>
            </a:r>
          </a:p>
        </p:txBody>
      </p:sp>
      <p:sp>
        <p:nvSpPr>
          <p:cNvPr name="TextBox 5" id="5"/>
          <p:cNvSpPr txBox="true"/>
          <p:nvPr/>
        </p:nvSpPr>
        <p:spPr>
          <a:xfrm rot="0">
            <a:off x="2823702" y="6052810"/>
            <a:ext cx="4057650" cy="981075"/>
          </a:xfrm>
          <a:prstGeom prst="rect">
            <a:avLst/>
          </a:prstGeom>
        </p:spPr>
        <p:txBody>
          <a:bodyPr anchor="t" rtlCol="false" tIns="0" lIns="0" bIns="0" rIns="0">
            <a:spAutoFit/>
          </a:bodyPr>
          <a:lstStyle/>
          <a:p>
            <a:pPr algn="ctr">
              <a:lnSpc>
                <a:spcPts val="7200"/>
              </a:lnSpc>
            </a:pPr>
            <a:r>
              <a:rPr lang="en-US" b="true" sz="6000">
                <a:solidFill>
                  <a:srgbClr val="F7F7F7"/>
                </a:solidFill>
                <a:latin typeface="Poppins Bold"/>
                <a:ea typeface="Poppins Bold"/>
                <a:cs typeface="Poppins Bold"/>
                <a:sym typeface="Poppins Bold"/>
              </a:rPr>
              <a:t>PRIMARY</a:t>
            </a:r>
          </a:p>
        </p:txBody>
      </p:sp>
      <p:sp>
        <p:nvSpPr>
          <p:cNvPr name="TextBox 6" id="6"/>
          <p:cNvSpPr txBox="true"/>
          <p:nvPr/>
        </p:nvSpPr>
        <p:spPr>
          <a:xfrm rot="0">
            <a:off x="10484009" y="5946703"/>
            <a:ext cx="4948405" cy="981075"/>
          </a:xfrm>
          <a:prstGeom prst="rect">
            <a:avLst/>
          </a:prstGeom>
        </p:spPr>
        <p:txBody>
          <a:bodyPr anchor="t" rtlCol="false" tIns="0" lIns="0" bIns="0" rIns="0">
            <a:spAutoFit/>
          </a:bodyPr>
          <a:lstStyle/>
          <a:p>
            <a:pPr algn="ctr">
              <a:lnSpc>
                <a:spcPts val="7200"/>
              </a:lnSpc>
            </a:pPr>
            <a:r>
              <a:rPr lang="en-US" b="true" sz="6000">
                <a:solidFill>
                  <a:srgbClr val="F7F7F7"/>
                </a:solidFill>
                <a:latin typeface="Poppins Bold"/>
                <a:ea typeface="Poppins Bold"/>
                <a:cs typeface="Poppins Bold"/>
                <a:sym typeface="Poppins Bold"/>
              </a:rPr>
              <a:t>SECONDARY</a:t>
            </a:r>
          </a:p>
        </p:txBody>
      </p:sp>
      <p:sp>
        <p:nvSpPr>
          <p:cNvPr name="Freeform 7" id="7"/>
          <p:cNvSpPr/>
          <p:nvPr/>
        </p:nvSpPr>
        <p:spPr>
          <a:xfrm flipH="false" flipV="false" rot="0">
            <a:off x="14011290" y="1193494"/>
            <a:ext cx="3170321" cy="2278668"/>
          </a:xfrm>
          <a:custGeom>
            <a:avLst/>
            <a:gdLst/>
            <a:ahLst/>
            <a:cxnLst/>
            <a:rect r="r" b="b" t="t" l="l"/>
            <a:pathLst>
              <a:path h="2278668" w="3170321">
                <a:moveTo>
                  <a:pt x="0" y="0"/>
                </a:moveTo>
                <a:lnTo>
                  <a:pt x="3170321" y="0"/>
                </a:lnTo>
                <a:lnTo>
                  <a:pt x="3170321" y="2278668"/>
                </a:lnTo>
                <a:lnTo>
                  <a:pt x="0" y="2278668"/>
                </a:lnTo>
                <a:lnTo>
                  <a:pt x="0" y="0"/>
                </a:lnTo>
                <a:close/>
              </a:path>
            </a:pathLst>
          </a:custGeom>
          <a:blipFill>
            <a:blip r:embed="rId2"/>
            <a:stretch>
              <a:fillRect l="0" t="0" r="0" b="0"/>
            </a:stretch>
          </a:blipFill>
        </p:spPr>
      </p:sp>
      <p:sp>
        <p:nvSpPr>
          <p:cNvPr name="TextBox 8" id="8"/>
          <p:cNvSpPr txBox="true"/>
          <p:nvPr/>
        </p:nvSpPr>
        <p:spPr>
          <a:xfrm rot="0">
            <a:off x="2687523" y="7557760"/>
            <a:ext cx="4330009" cy="860425"/>
          </a:xfrm>
          <a:prstGeom prst="rect">
            <a:avLst/>
          </a:prstGeom>
        </p:spPr>
        <p:txBody>
          <a:bodyPr anchor="t" rtlCol="false" tIns="0" lIns="0" bIns="0" rIns="0">
            <a:spAutoFit/>
          </a:bodyPr>
          <a:lstStyle/>
          <a:p>
            <a:pPr algn="l" marL="539754" indent="-269877" lvl="1">
              <a:lnSpc>
                <a:spcPts val="3500"/>
              </a:lnSpc>
              <a:buFont typeface="Arial"/>
              <a:buChar char="•"/>
            </a:pPr>
            <a:r>
              <a:rPr lang="en-US" sz="2500">
                <a:solidFill>
                  <a:srgbClr val="F7F7F7"/>
                </a:solidFill>
                <a:latin typeface="Open Sauce"/>
                <a:ea typeface="Open Sauce"/>
                <a:cs typeface="Open Sauce"/>
                <a:sym typeface="Open Sauce"/>
              </a:rPr>
              <a:t>Seniors</a:t>
            </a:r>
          </a:p>
          <a:p>
            <a:pPr algn="l" marL="539754" indent="-269877" lvl="1">
              <a:lnSpc>
                <a:spcPts val="3500"/>
              </a:lnSpc>
              <a:buFont typeface="Arial"/>
              <a:buChar char="•"/>
            </a:pPr>
            <a:r>
              <a:rPr lang="en-US" sz="2500">
                <a:solidFill>
                  <a:srgbClr val="F7F7F7"/>
                </a:solidFill>
                <a:latin typeface="Open Sauce"/>
                <a:ea typeface="Open Sauce"/>
                <a:cs typeface="Open Sauce"/>
                <a:sym typeface="Open Sauce"/>
              </a:rPr>
              <a:t>Caregivers</a:t>
            </a:r>
          </a:p>
        </p:txBody>
      </p:sp>
      <p:sp>
        <p:nvSpPr>
          <p:cNvPr name="TextBox 9" id="9"/>
          <p:cNvSpPr txBox="true"/>
          <p:nvPr/>
        </p:nvSpPr>
        <p:spPr>
          <a:xfrm rot="0">
            <a:off x="9380515" y="7300585"/>
            <a:ext cx="7542812" cy="1298574"/>
          </a:xfrm>
          <a:prstGeom prst="rect">
            <a:avLst/>
          </a:prstGeom>
        </p:spPr>
        <p:txBody>
          <a:bodyPr anchor="t" rtlCol="false" tIns="0" lIns="0" bIns="0" rIns="0">
            <a:spAutoFit/>
          </a:bodyPr>
          <a:lstStyle/>
          <a:p>
            <a:pPr algn="ctr" marL="539754" indent="-269877" lvl="1">
              <a:lnSpc>
                <a:spcPts val="3500"/>
              </a:lnSpc>
              <a:buFont typeface="Arial"/>
              <a:buChar char="•"/>
            </a:pPr>
            <a:r>
              <a:rPr lang="en-US" sz="2500">
                <a:solidFill>
                  <a:srgbClr val="F7F7F7"/>
                </a:solidFill>
                <a:latin typeface="Open Sauce"/>
                <a:ea typeface="Open Sauce"/>
                <a:cs typeface="Open Sauce"/>
                <a:sym typeface="Open Sauce"/>
              </a:rPr>
              <a:t>Working professionals with health routines</a:t>
            </a:r>
          </a:p>
          <a:p>
            <a:pPr algn="ctr" marL="539754" indent="-269877" lvl="1">
              <a:lnSpc>
                <a:spcPts val="3500"/>
              </a:lnSpc>
              <a:buFont typeface="Arial"/>
              <a:buChar char="•"/>
            </a:pPr>
            <a:r>
              <a:rPr lang="en-US" sz="2500">
                <a:solidFill>
                  <a:srgbClr val="F7F7F7"/>
                </a:solidFill>
                <a:latin typeface="Open Sauce"/>
                <a:ea typeface="Open Sauce"/>
                <a:cs typeface="Open Sauce"/>
                <a:sym typeface="Open Sauce"/>
              </a:rPr>
              <a:t>Tech-savvy users providing feedback for refinement</a:t>
            </a:r>
          </a:p>
        </p:txBody>
      </p:sp>
      <p:sp>
        <p:nvSpPr>
          <p:cNvPr name="TextBox 10" id="10"/>
          <p:cNvSpPr txBox="true"/>
          <p:nvPr/>
        </p:nvSpPr>
        <p:spPr>
          <a:xfrm rot="0">
            <a:off x="9750954" y="9708854"/>
            <a:ext cx="8115300" cy="313576"/>
          </a:xfrm>
          <a:prstGeom prst="rect">
            <a:avLst/>
          </a:prstGeom>
        </p:spPr>
        <p:txBody>
          <a:bodyPr anchor="t" rtlCol="false" tIns="0" lIns="0" bIns="0" rIns="0">
            <a:spAutoFit/>
          </a:bodyPr>
          <a:lstStyle/>
          <a:p>
            <a:pPr algn="r">
              <a:lnSpc>
                <a:spcPts val="2666"/>
              </a:lnSpc>
            </a:pPr>
            <a:r>
              <a:rPr lang="en-US" sz="1904" b="true">
                <a:solidFill>
                  <a:srgbClr val="FFFFFF"/>
                </a:solidFill>
                <a:latin typeface="Open Sauce Bold"/>
                <a:ea typeface="Open Sauce Bold"/>
                <a:cs typeface="Open Sauce Bold"/>
                <a:sym typeface="Open Sauce Bold"/>
              </a:rPr>
              <a:t>FALL 2024</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3981477" y="2172041"/>
            <a:ext cx="10325046" cy="1499198"/>
          </a:xfrm>
          <a:prstGeom prst="rect">
            <a:avLst/>
          </a:prstGeom>
        </p:spPr>
        <p:txBody>
          <a:bodyPr anchor="t" rtlCol="false" tIns="0" lIns="0" bIns="0" rIns="0">
            <a:spAutoFit/>
          </a:bodyPr>
          <a:lstStyle/>
          <a:p>
            <a:pPr algn="ctr">
              <a:lnSpc>
                <a:spcPts val="10738"/>
              </a:lnSpc>
            </a:pPr>
            <a:r>
              <a:rPr lang="en-US" b="true" sz="10036">
                <a:solidFill>
                  <a:srgbClr val="000000"/>
                </a:solidFill>
                <a:latin typeface="Poppins Bold"/>
                <a:ea typeface="Poppins Bold"/>
                <a:cs typeface="Poppins Bold"/>
                <a:sym typeface="Poppins Bold"/>
              </a:rPr>
              <a:t>USE CASES</a:t>
            </a:r>
          </a:p>
        </p:txBody>
      </p:sp>
      <p:sp>
        <p:nvSpPr>
          <p:cNvPr name="Freeform 3" id="3"/>
          <p:cNvSpPr/>
          <p:nvPr/>
        </p:nvSpPr>
        <p:spPr>
          <a:xfrm flipH="false" flipV="false" rot="0">
            <a:off x="14418960" y="536864"/>
            <a:ext cx="4206160" cy="4672183"/>
          </a:xfrm>
          <a:custGeom>
            <a:avLst/>
            <a:gdLst/>
            <a:ahLst/>
            <a:cxnLst/>
            <a:rect r="r" b="b" t="t" l="l"/>
            <a:pathLst>
              <a:path h="4672183" w="4206160">
                <a:moveTo>
                  <a:pt x="0" y="0"/>
                </a:moveTo>
                <a:lnTo>
                  <a:pt x="4206160" y="0"/>
                </a:lnTo>
                <a:lnTo>
                  <a:pt x="4206160" y="4672183"/>
                </a:lnTo>
                <a:lnTo>
                  <a:pt x="0" y="4672183"/>
                </a:lnTo>
                <a:lnTo>
                  <a:pt x="0" y="0"/>
                </a:lnTo>
                <a:close/>
              </a:path>
            </a:pathLst>
          </a:custGeom>
          <a:blipFill>
            <a:blip r:embed="rId2"/>
            <a:stretch>
              <a:fillRect l="0" t="0" r="0" b="0"/>
            </a:stretch>
          </a:blipFill>
        </p:spPr>
      </p:sp>
      <p:sp>
        <p:nvSpPr>
          <p:cNvPr name="Freeform 4" id="4"/>
          <p:cNvSpPr/>
          <p:nvPr/>
        </p:nvSpPr>
        <p:spPr>
          <a:xfrm flipH="false" flipV="false" rot="-1020060">
            <a:off x="68945" y="-157084"/>
            <a:ext cx="3550681" cy="3715495"/>
          </a:xfrm>
          <a:custGeom>
            <a:avLst/>
            <a:gdLst/>
            <a:ahLst/>
            <a:cxnLst/>
            <a:rect r="r" b="b" t="t" l="l"/>
            <a:pathLst>
              <a:path h="3715495" w="3550681">
                <a:moveTo>
                  <a:pt x="0" y="0"/>
                </a:moveTo>
                <a:lnTo>
                  <a:pt x="3550680" y="0"/>
                </a:lnTo>
                <a:lnTo>
                  <a:pt x="3550680" y="3715494"/>
                </a:lnTo>
                <a:lnTo>
                  <a:pt x="0" y="3715494"/>
                </a:lnTo>
                <a:lnTo>
                  <a:pt x="0" y="0"/>
                </a:lnTo>
                <a:close/>
              </a:path>
            </a:pathLst>
          </a:custGeom>
          <a:blipFill>
            <a:blip r:embed="rId3"/>
            <a:stretch>
              <a:fillRect l="-686" t="-10873" r="-686" b="0"/>
            </a:stretch>
          </a:blipFill>
        </p:spPr>
      </p:sp>
      <p:grpSp>
        <p:nvGrpSpPr>
          <p:cNvPr name="Group 5" id="5"/>
          <p:cNvGrpSpPr/>
          <p:nvPr/>
        </p:nvGrpSpPr>
        <p:grpSpPr>
          <a:xfrm rot="0">
            <a:off x="1287777" y="5599572"/>
            <a:ext cx="2659310" cy="2659310"/>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255A3"/>
            </a:solidFill>
          </p:spPr>
        </p:sp>
        <p:sp>
          <p:nvSpPr>
            <p:cNvPr name="TextBox 7" id="7"/>
            <p:cNvSpPr txBox="true"/>
            <p:nvPr/>
          </p:nvSpPr>
          <p:spPr>
            <a:xfrm>
              <a:off x="76200" y="28575"/>
              <a:ext cx="660400" cy="708025"/>
            </a:xfrm>
            <a:prstGeom prst="rect">
              <a:avLst/>
            </a:prstGeom>
          </p:spPr>
          <p:txBody>
            <a:bodyPr anchor="ctr" rtlCol="false" tIns="50800" lIns="50800" bIns="50800" rIns="50800"/>
            <a:lstStyle/>
            <a:p>
              <a:pPr algn="ctr">
                <a:lnSpc>
                  <a:spcPts val="3499"/>
                </a:lnSpc>
              </a:pPr>
            </a:p>
          </p:txBody>
        </p:sp>
      </p:grpSp>
      <p:grpSp>
        <p:nvGrpSpPr>
          <p:cNvPr name="Group 8" id="8"/>
          <p:cNvGrpSpPr/>
          <p:nvPr/>
        </p:nvGrpSpPr>
        <p:grpSpPr>
          <a:xfrm rot="0">
            <a:off x="7849989" y="5599572"/>
            <a:ext cx="2659310" cy="2659310"/>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255A3"/>
            </a:solidFill>
          </p:spPr>
        </p:sp>
        <p:sp>
          <p:nvSpPr>
            <p:cNvPr name="TextBox 10" id="10"/>
            <p:cNvSpPr txBox="true"/>
            <p:nvPr/>
          </p:nvSpPr>
          <p:spPr>
            <a:xfrm>
              <a:off x="76200" y="28575"/>
              <a:ext cx="660400" cy="708025"/>
            </a:xfrm>
            <a:prstGeom prst="rect">
              <a:avLst/>
            </a:prstGeom>
          </p:spPr>
          <p:txBody>
            <a:bodyPr anchor="ctr" rtlCol="false" tIns="50800" lIns="50800" bIns="50800" rIns="50800"/>
            <a:lstStyle/>
            <a:p>
              <a:pPr algn="ctr">
                <a:lnSpc>
                  <a:spcPts val="3499"/>
                </a:lnSpc>
              </a:pPr>
            </a:p>
          </p:txBody>
        </p:sp>
      </p:grpSp>
      <p:grpSp>
        <p:nvGrpSpPr>
          <p:cNvPr name="Group 11" id="11"/>
          <p:cNvGrpSpPr/>
          <p:nvPr/>
        </p:nvGrpSpPr>
        <p:grpSpPr>
          <a:xfrm rot="0">
            <a:off x="1365878" y="5677673"/>
            <a:ext cx="2513720" cy="2513720"/>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4"/>
              <a:stretch>
                <a:fillRect l="0" t="0" r="0" b="0"/>
              </a:stretch>
            </a:blipFill>
          </p:spPr>
        </p:sp>
      </p:grpSp>
      <p:grpSp>
        <p:nvGrpSpPr>
          <p:cNvPr name="Group 13" id="13"/>
          <p:cNvGrpSpPr/>
          <p:nvPr/>
        </p:nvGrpSpPr>
        <p:grpSpPr>
          <a:xfrm rot="0">
            <a:off x="7928090" y="5677673"/>
            <a:ext cx="2513720" cy="2513720"/>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5"/>
              <a:stretch>
                <a:fillRect l="0" t="0" r="0" b="0"/>
              </a:stretch>
            </a:blipFill>
          </p:spPr>
        </p:sp>
      </p:grpSp>
      <p:grpSp>
        <p:nvGrpSpPr>
          <p:cNvPr name="Group 15" id="15"/>
          <p:cNvGrpSpPr/>
          <p:nvPr/>
        </p:nvGrpSpPr>
        <p:grpSpPr>
          <a:xfrm rot="0">
            <a:off x="14340860" y="5513847"/>
            <a:ext cx="2659310" cy="2659310"/>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255A3"/>
            </a:solidFill>
          </p:spPr>
        </p:sp>
        <p:sp>
          <p:nvSpPr>
            <p:cNvPr name="TextBox 17" id="17"/>
            <p:cNvSpPr txBox="true"/>
            <p:nvPr/>
          </p:nvSpPr>
          <p:spPr>
            <a:xfrm>
              <a:off x="76200" y="28575"/>
              <a:ext cx="660400" cy="708025"/>
            </a:xfrm>
            <a:prstGeom prst="rect">
              <a:avLst/>
            </a:prstGeom>
          </p:spPr>
          <p:txBody>
            <a:bodyPr anchor="ctr" rtlCol="false" tIns="50800" lIns="50800" bIns="50800" rIns="50800"/>
            <a:lstStyle/>
            <a:p>
              <a:pPr algn="ctr">
                <a:lnSpc>
                  <a:spcPts val="3499"/>
                </a:lnSpc>
              </a:pPr>
            </a:p>
          </p:txBody>
        </p:sp>
      </p:grpSp>
      <p:grpSp>
        <p:nvGrpSpPr>
          <p:cNvPr name="Group 18" id="18"/>
          <p:cNvGrpSpPr/>
          <p:nvPr/>
        </p:nvGrpSpPr>
        <p:grpSpPr>
          <a:xfrm rot="0">
            <a:off x="14418960" y="5591948"/>
            <a:ext cx="2513720" cy="2513720"/>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6"/>
              <a:stretch>
                <a:fillRect l="0" t="0" r="0" b="0"/>
              </a:stretch>
            </a:blipFill>
          </p:spPr>
        </p:sp>
      </p:grpSp>
      <p:sp>
        <p:nvSpPr>
          <p:cNvPr name="TextBox 20" id="20"/>
          <p:cNvSpPr txBox="true"/>
          <p:nvPr/>
        </p:nvSpPr>
        <p:spPr>
          <a:xfrm rot="0">
            <a:off x="6954023" y="1277105"/>
            <a:ext cx="4379953" cy="454303"/>
          </a:xfrm>
          <a:prstGeom prst="rect">
            <a:avLst/>
          </a:prstGeom>
        </p:spPr>
        <p:txBody>
          <a:bodyPr anchor="t" rtlCol="false" tIns="0" lIns="0" bIns="0" rIns="0">
            <a:spAutoFit/>
          </a:bodyPr>
          <a:lstStyle/>
          <a:p>
            <a:pPr algn="ctr">
              <a:lnSpc>
                <a:spcPts val="3509"/>
              </a:lnSpc>
            </a:pPr>
            <a:r>
              <a:rPr lang="en-US" b="true" sz="2506">
                <a:solidFill>
                  <a:srgbClr val="000000"/>
                </a:solidFill>
                <a:latin typeface="Poppins Bold"/>
                <a:ea typeface="Poppins Bold"/>
                <a:cs typeface="Poppins Bold"/>
                <a:sym typeface="Poppins Bold"/>
              </a:rPr>
              <a:t>DOSEGUIDE</a:t>
            </a:r>
          </a:p>
        </p:txBody>
      </p:sp>
      <p:sp>
        <p:nvSpPr>
          <p:cNvPr name="Freeform 21" id="21"/>
          <p:cNvSpPr/>
          <p:nvPr/>
        </p:nvSpPr>
        <p:spPr>
          <a:xfrm flipH="false" flipV="false" rot="0">
            <a:off x="8132570" y="-274531"/>
            <a:ext cx="2094147" cy="2094147"/>
          </a:xfrm>
          <a:custGeom>
            <a:avLst/>
            <a:gdLst/>
            <a:ahLst/>
            <a:cxnLst/>
            <a:rect r="r" b="b" t="t" l="l"/>
            <a:pathLst>
              <a:path h="2094147" w="2094147">
                <a:moveTo>
                  <a:pt x="0" y="0"/>
                </a:moveTo>
                <a:lnTo>
                  <a:pt x="2094147" y="0"/>
                </a:lnTo>
                <a:lnTo>
                  <a:pt x="2094147" y="2094147"/>
                </a:lnTo>
                <a:lnTo>
                  <a:pt x="0" y="2094147"/>
                </a:lnTo>
                <a:lnTo>
                  <a:pt x="0" y="0"/>
                </a:lnTo>
                <a:close/>
              </a:path>
            </a:pathLst>
          </a:custGeom>
          <a:blipFill>
            <a:blip r:embed="rId7"/>
            <a:stretch>
              <a:fillRect l="0" t="0" r="0" b="0"/>
            </a:stretch>
          </a:blipFill>
        </p:spPr>
      </p:sp>
      <p:sp>
        <p:nvSpPr>
          <p:cNvPr name="TextBox 22" id="22"/>
          <p:cNvSpPr txBox="true"/>
          <p:nvPr/>
        </p:nvSpPr>
        <p:spPr>
          <a:xfrm rot="0">
            <a:off x="3981477" y="3967740"/>
            <a:ext cx="10325046" cy="1144156"/>
          </a:xfrm>
          <a:prstGeom prst="rect">
            <a:avLst/>
          </a:prstGeom>
        </p:spPr>
        <p:txBody>
          <a:bodyPr anchor="t" rtlCol="false" tIns="0" lIns="0" bIns="0" rIns="0">
            <a:spAutoFit/>
          </a:bodyPr>
          <a:lstStyle/>
          <a:p>
            <a:pPr algn="ctr" marL="475949" indent="-237975" lvl="1">
              <a:lnSpc>
                <a:spcPts val="3086"/>
              </a:lnSpc>
              <a:buFont typeface="Arial"/>
              <a:buChar char="•"/>
            </a:pPr>
            <a:r>
              <a:rPr lang="en-US" sz="2204">
                <a:solidFill>
                  <a:srgbClr val="000000"/>
                </a:solidFill>
                <a:latin typeface="Open Sauce Light"/>
                <a:ea typeface="Open Sauce Light"/>
                <a:cs typeface="Open Sauce Light"/>
                <a:sym typeface="Open Sauce Light"/>
              </a:rPr>
              <a:t>Medication Reminders for Seniors</a:t>
            </a:r>
          </a:p>
          <a:p>
            <a:pPr algn="ctr" marL="475949" indent="-237975" lvl="1">
              <a:lnSpc>
                <a:spcPts val="3086"/>
              </a:lnSpc>
              <a:buFont typeface="Arial"/>
              <a:buChar char="•"/>
            </a:pPr>
            <a:r>
              <a:rPr lang="en-US" sz="2204">
                <a:solidFill>
                  <a:srgbClr val="000000"/>
                </a:solidFill>
                <a:latin typeface="Open Sauce Light"/>
                <a:ea typeface="Open Sauce Light"/>
                <a:cs typeface="Open Sauce Light"/>
                <a:sym typeface="Open Sauce Light"/>
              </a:rPr>
              <a:t>Caregiver Alerts for Elderly Patients</a:t>
            </a:r>
          </a:p>
          <a:p>
            <a:pPr algn="ctr" marL="475949" indent="-237975" lvl="1">
              <a:lnSpc>
                <a:spcPts val="3086"/>
              </a:lnSpc>
              <a:buFont typeface="Arial"/>
              <a:buChar char="•"/>
            </a:pPr>
            <a:r>
              <a:rPr lang="en-US" sz="2204">
                <a:solidFill>
                  <a:srgbClr val="000000"/>
                </a:solidFill>
                <a:latin typeface="Open Sauce Light"/>
                <a:ea typeface="Open Sauce Light"/>
                <a:cs typeface="Open Sauce Light"/>
                <a:sym typeface="Open Sauce Light"/>
              </a:rPr>
              <a:t>Flexible Reminders for Busy Professionals</a:t>
            </a:r>
          </a:p>
        </p:txBody>
      </p:sp>
      <p:sp>
        <p:nvSpPr>
          <p:cNvPr name="TextBox 23" id="23"/>
          <p:cNvSpPr txBox="true"/>
          <p:nvPr/>
        </p:nvSpPr>
        <p:spPr>
          <a:xfrm rot="0">
            <a:off x="535323" y="8335082"/>
            <a:ext cx="4164217" cy="391623"/>
          </a:xfrm>
          <a:prstGeom prst="rect">
            <a:avLst/>
          </a:prstGeom>
        </p:spPr>
        <p:txBody>
          <a:bodyPr anchor="t" rtlCol="false" tIns="0" lIns="0" bIns="0" rIns="0">
            <a:spAutoFit/>
          </a:bodyPr>
          <a:lstStyle/>
          <a:p>
            <a:pPr algn="ctr">
              <a:lnSpc>
                <a:spcPts val="3089"/>
              </a:lnSpc>
            </a:pPr>
            <a:r>
              <a:rPr lang="en-US" b="true" sz="2206">
                <a:solidFill>
                  <a:srgbClr val="000000"/>
                </a:solidFill>
                <a:latin typeface="Poppins Bold"/>
                <a:ea typeface="Poppins Bold"/>
                <a:cs typeface="Poppins Bold"/>
                <a:sym typeface="Poppins Bold"/>
              </a:rPr>
              <a:t> EMILY (RETIRED LIBRARIAN)</a:t>
            </a:r>
          </a:p>
        </p:txBody>
      </p:sp>
      <p:sp>
        <p:nvSpPr>
          <p:cNvPr name="TextBox 24" id="24"/>
          <p:cNvSpPr txBox="true"/>
          <p:nvPr/>
        </p:nvSpPr>
        <p:spPr>
          <a:xfrm rot="0">
            <a:off x="1149637" y="8688605"/>
            <a:ext cx="2935590" cy="1099013"/>
          </a:xfrm>
          <a:prstGeom prst="rect">
            <a:avLst/>
          </a:prstGeom>
        </p:spPr>
        <p:txBody>
          <a:bodyPr anchor="t" rtlCol="false" tIns="0" lIns="0" bIns="0" rIns="0">
            <a:spAutoFit/>
          </a:bodyPr>
          <a:lstStyle/>
          <a:p>
            <a:pPr algn="ctr">
              <a:lnSpc>
                <a:spcPts val="2949"/>
              </a:lnSpc>
            </a:pPr>
            <a:r>
              <a:rPr lang="en-US" sz="2106">
                <a:solidFill>
                  <a:srgbClr val="000000"/>
                </a:solidFill>
                <a:latin typeface="Open Sauce"/>
                <a:ea typeface="Open Sauce"/>
                <a:cs typeface="Open Sauce"/>
                <a:sym typeface="Open Sauce"/>
              </a:rPr>
              <a:t>Forgets if she’s taken her medications and worries about refills.t</a:t>
            </a:r>
          </a:p>
        </p:txBody>
      </p:sp>
      <p:sp>
        <p:nvSpPr>
          <p:cNvPr name="TextBox 25" id="25"/>
          <p:cNvSpPr txBox="true"/>
          <p:nvPr/>
        </p:nvSpPr>
        <p:spPr>
          <a:xfrm rot="0">
            <a:off x="7711849" y="8335082"/>
            <a:ext cx="2935590" cy="391623"/>
          </a:xfrm>
          <a:prstGeom prst="rect">
            <a:avLst/>
          </a:prstGeom>
        </p:spPr>
        <p:txBody>
          <a:bodyPr anchor="t" rtlCol="false" tIns="0" lIns="0" bIns="0" rIns="0">
            <a:spAutoFit/>
          </a:bodyPr>
          <a:lstStyle/>
          <a:p>
            <a:pPr algn="ctr">
              <a:lnSpc>
                <a:spcPts val="3089"/>
              </a:lnSpc>
            </a:pPr>
            <a:r>
              <a:rPr lang="en-US" b="true" sz="2206">
                <a:solidFill>
                  <a:srgbClr val="000000"/>
                </a:solidFill>
                <a:latin typeface="Poppins Bold"/>
                <a:ea typeface="Poppins Bold"/>
                <a:cs typeface="Poppins Bold"/>
                <a:sym typeface="Poppins Bold"/>
              </a:rPr>
              <a:t>JACOB (CAREGIVER)</a:t>
            </a:r>
          </a:p>
        </p:txBody>
      </p:sp>
      <p:sp>
        <p:nvSpPr>
          <p:cNvPr name="TextBox 26" id="26"/>
          <p:cNvSpPr txBox="true"/>
          <p:nvPr/>
        </p:nvSpPr>
        <p:spPr>
          <a:xfrm rot="0">
            <a:off x="7711849" y="8688605"/>
            <a:ext cx="2935590" cy="1099013"/>
          </a:xfrm>
          <a:prstGeom prst="rect">
            <a:avLst/>
          </a:prstGeom>
        </p:spPr>
        <p:txBody>
          <a:bodyPr anchor="t" rtlCol="false" tIns="0" lIns="0" bIns="0" rIns="0">
            <a:spAutoFit/>
          </a:bodyPr>
          <a:lstStyle/>
          <a:p>
            <a:pPr algn="ctr">
              <a:lnSpc>
                <a:spcPts val="2949"/>
              </a:lnSpc>
            </a:pPr>
            <a:r>
              <a:rPr lang="en-US" sz="2106">
                <a:solidFill>
                  <a:srgbClr val="000000"/>
                </a:solidFill>
                <a:latin typeface="Open Sauce"/>
                <a:ea typeface="Open Sauce"/>
                <a:cs typeface="Open Sauce"/>
                <a:sym typeface="Open Sauce"/>
              </a:rPr>
              <a:t>Needs assurance that elderly patients take medications on time.</a:t>
            </a:r>
          </a:p>
        </p:txBody>
      </p:sp>
      <p:sp>
        <p:nvSpPr>
          <p:cNvPr name="TextBox 27" id="27"/>
          <p:cNvSpPr txBox="true"/>
          <p:nvPr/>
        </p:nvSpPr>
        <p:spPr>
          <a:xfrm rot="0">
            <a:off x="13633181" y="8249357"/>
            <a:ext cx="4085280" cy="391623"/>
          </a:xfrm>
          <a:prstGeom prst="rect">
            <a:avLst/>
          </a:prstGeom>
        </p:spPr>
        <p:txBody>
          <a:bodyPr anchor="t" rtlCol="false" tIns="0" lIns="0" bIns="0" rIns="0">
            <a:spAutoFit/>
          </a:bodyPr>
          <a:lstStyle/>
          <a:p>
            <a:pPr algn="ctr">
              <a:lnSpc>
                <a:spcPts val="3089"/>
              </a:lnSpc>
            </a:pPr>
            <a:r>
              <a:rPr lang="en-US" b="true" sz="2206">
                <a:solidFill>
                  <a:srgbClr val="000000"/>
                </a:solidFill>
                <a:latin typeface="Poppins Bold"/>
                <a:ea typeface="Poppins Bold"/>
                <a:cs typeface="Poppins Bold"/>
                <a:sym typeface="Poppins Bold"/>
              </a:rPr>
              <a:t>BALU (ACCOUNT MANAGER)</a:t>
            </a:r>
          </a:p>
        </p:txBody>
      </p:sp>
      <p:sp>
        <p:nvSpPr>
          <p:cNvPr name="TextBox 28" id="28"/>
          <p:cNvSpPr txBox="true"/>
          <p:nvPr/>
        </p:nvSpPr>
        <p:spPr>
          <a:xfrm rot="0">
            <a:off x="14202720" y="8602880"/>
            <a:ext cx="2935590" cy="1099013"/>
          </a:xfrm>
          <a:prstGeom prst="rect">
            <a:avLst/>
          </a:prstGeom>
        </p:spPr>
        <p:txBody>
          <a:bodyPr anchor="t" rtlCol="false" tIns="0" lIns="0" bIns="0" rIns="0">
            <a:spAutoFit/>
          </a:bodyPr>
          <a:lstStyle/>
          <a:p>
            <a:pPr algn="ctr">
              <a:lnSpc>
                <a:spcPts val="2949"/>
              </a:lnSpc>
            </a:pPr>
            <a:r>
              <a:rPr lang="en-US" sz="2106">
                <a:solidFill>
                  <a:srgbClr val="000000"/>
                </a:solidFill>
                <a:latin typeface="Open Sauce"/>
                <a:ea typeface="Open Sauce"/>
                <a:cs typeface="Open Sauce"/>
                <a:sym typeface="Open Sauce"/>
              </a:rPr>
              <a:t>Busy work schedule leads to missed doses.</a:t>
            </a:r>
          </a:p>
        </p:txBody>
      </p:sp>
      <p:sp>
        <p:nvSpPr>
          <p:cNvPr name="TextBox 29" id="29"/>
          <p:cNvSpPr txBox="true"/>
          <p:nvPr/>
        </p:nvSpPr>
        <p:spPr>
          <a:xfrm rot="0">
            <a:off x="9766517" y="9673318"/>
            <a:ext cx="8115300" cy="313576"/>
          </a:xfrm>
          <a:prstGeom prst="rect">
            <a:avLst/>
          </a:prstGeom>
        </p:spPr>
        <p:txBody>
          <a:bodyPr anchor="t" rtlCol="false" tIns="0" lIns="0" bIns="0" rIns="0">
            <a:spAutoFit/>
          </a:bodyPr>
          <a:lstStyle/>
          <a:p>
            <a:pPr algn="r">
              <a:lnSpc>
                <a:spcPts val="2666"/>
              </a:lnSpc>
            </a:pPr>
            <a:r>
              <a:rPr lang="en-US" sz="1904" b="true">
                <a:solidFill>
                  <a:srgbClr val="000000"/>
                </a:solidFill>
                <a:latin typeface="Open Sauce Bold"/>
                <a:ea typeface="Open Sauce Bold"/>
                <a:cs typeface="Open Sauce Bold"/>
                <a:sym typeface="Open Sauce Bold"/>
              </a:rPr>
              <a:t>FALL 2024</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529813">
            <a:off x="9050113" y="4627619"/>
            <a:ext cx="12560643" cy="10231215"/>
          </a:xfrm>
          <a:custGeom>
            <a:avLst/>
            <a:gdLst/>
            <a:ahLst/>
            <a:cxnLst/>
            <a:rect r="r" b="b" t="t" l="l"/>
            <a:pathLst>
              <a:path h="10231215" w="12560643">
                <a:moveTo>
                  <a:pt x="0" y="0"/>
                </a:moveTo>
                <a:lnTo>
                  <a:pt x="12560643" y="0"/>
                </a:lnTo>
                <a:lnTo>
                  <a:pt x="12560643" y="10231215"/>
                </a:lnTo>
                <a:lnTo>
                  <a:pt x="0" y="102312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1895797" y="1491990"/>
            <a:ext cx="4860309" cy="8652509"/>
          </a:xfrm>
          <a:custGeom>
            <a:avLst/>
            <a:gdLst/>
            <a:ahLst/>
            <a:cxnLst/>
            <a:rect r="r" b="b" t="t" l="l"/>
            <a:pathLst>
              <a:path h="8652509" w="4860309">
                <a:moveTo>
                  <a:pt x="0" y="0"/>
                </a:moveTo>
                <a:lnTo>
                  <a:pt x="4860309" y="0"/>
                </a:lnTo>
                <a:lnTo>
                  <a:pt x="4860309" y="8652510"/>
                </a:lnTo>
                <a:lnTo>
                  <a:pt x="0" y="8652510"/>
                </a:lnTo>
                <a:lnTo>
                  <a:pt x="0" y="0"/>
                </a:lnTo>
                <a:close/>
              </a:path>
            </a:pathLst>
          </a:custGeom>
          <a:blipFill>
            <a:blip r:embed="rId4"/>
            <a:stretch>
              <a:fillRect l="0" t="0" r="0" b="0"/>
            </a:stretch>
          </a:blipFill>
        </p:spPr>
      </p:sp>
      <p:sp>
        <p:nvSpPr>
          <p:cNvPr name="Freeform 4" id="4"/>
          <p:cNvSpPr/>
          <p:nvPr/>
        </p:nvSpPr>
        <p:spPr>
          <a:xfrm flipH="false" flipV="false" rot="0">
            <a:off x="278899" y="2422394"/>
            <a:ext cx="662986" cy="662986"/>
          </a:xfrm>
          <a:custGeom>
            <a:avLst/>
            <a:gdLst/>
            <a:ahLst/>
            <a:cxnLst/>
            <a:rect r="r" b="b" t="t" l="l"/>
            <a:pathLst>
              <a:path h="662986" w="662986">
                <a:moveTo>
                  <a:pt x="0" y="0"/>
                </a:moveTo>
                <a:lnTo>
                  <a:pt x="662986" y="0"/>
                </a:lnTo>
                <a:lnTo>
                  <a:pt x="662986" y="662986"/>
                </a:lnTo>
                <a:lnTo>
                  <a:pt x="0" y="66298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278899" y="4195020"/>
            <a:ext cx="662986" cy="662986"/>
          </a:xfrm>
          <a:custGeom>
            <a:avLst/>
            <a:gdLst/>
            <a:ahLst/>
            <a:cxnLst/>
            <a:rect r="r" b="b" t="t" l="l"/>
            <a:pathLst>
              <a:path h="662986" w="662986">
                <a:moveTo>
                  <a:pt x="0" y="0"/>
                </a:moveTo>
                <a:lnTo>
                  <a:pt x="662986" y="0"/>
                </a:lnTo>
                <a:lnTo>
                  <a:pt x="662986" y="662986"/>
                </a:lnTo>
                <a:lnTo>
                  <a:pt x="0" y="66298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278899" y="3312029"/>
            <a:ext cx="662986" cy="662986"/>
          </a:xfrm>
          <a:custGeom>
            <a:avLst/>
            <a:gdLst/>
            <a:ahLst/>
            <a:cxnLst/>
            <a:rect r="r" b="b" t="t" l="l"/>
            <a:pathLst>
              <a:path h="662986" w="662986">
                <a:moveTo>
                  <a:pt x="0" y="0"/>
                </a:moveTo>
                <a:lnTo>
                  <a:pt x="662986" y="0"/>
                </a:lnTo>
                <a:lnTo>
                  <a:pt x="662986" y="662986"/>
                </a:lnTo>
                <a:lnTo>
                  <a:pt x="0" y="66298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278899" y="5084655"/>
            <a:ext cx="662986" cy="662986"/>
          </a:xfrm>
          <a:custGeom>
            <a:avLst/>
            <a:gdLst/>
            <a:ahLst/>
            <a:cxnLst/>
            <a:rect r="r" b="b" t="t" l="l"/>
            <a:pathLst>
              <a:path h="662986" w="662986">
                <a:moveTo>
                  <a:pt x="0" y="0"/>
                </a:moveTo>
                <a:lnTo>
                  <a:pt x="662986" y="0"/>
                </a:lnTo>
                <a:lnTo>
                  <a:pt x="662986" y="662986"/>
                </a:lnTo>
                <a:lnTo>
                  <a:pt x="0" y="66298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8" id="8"/>
          <p:cNvSpPr txBox="true"/>
          <p:nvPr/>
        </p:nvSpPr>
        <p:spPr>
          <a:xfrm rot="0">
            <a:off x="533196" y="577490"/>
            <a:ext cx="8610804" cy="930639"/>
          </a:xfrm>
          <a:prstGeom prst="rect">
            <a:avLst/>
          </a:prstGeom>
        </p:spPr>
        <p:txBody>
          <a:bodyPr anchor="t" rtlCol="false" tIns="0" lIns="0" bIns="0" rIns="0">
            <a:spAutoFit/>
          </a:bodyPr>
          <a:lstStyle/>
          <a:p>
            <a:pPr algn="l">
              <a:lnSpc>
                <a:spcPts val="6608"/>
              </a:lnSpc>
            </a:pPr>
            <a:r>
              <a:rPr lang="en-US" sz="6175" b="true">
                <a:solidFill>
                  <a:srgbClr val="000000"/>
                </a:solidFill>
                <a:latin typeface="Poppins Bold"/>
                <a:ea typeface="Poppins Bold"/>
                <a:cs typeface="Poppins Bold"/>
                <a:sym typeface="Poppins Bold"/>
              </a:rPr>
              <a:t>COMPETIVE ANALYSIS</a:t>
            </a:r>
          </a:p>
        </p:txBody>
      </p:sp>
      <p:sp>
        <p:nvSpPr>
          <p:cNvPr name="TextBox 9" id="9"/>
          <p:cNvSpPr txBox="true"/>
          <p:nvPr/>
        </p:nvSpPr>
        <p:spPr>
          <a:xfrm rot="0">
            <a:off x="1390944" y="2413628"/>
            <a:ext cx="11576003" cy="763270"/>
          </a:xfrm>
          <a:prstGeom prst="rect">
            <a:avLst/>
          </a:prstGeom>
        </p:spPr>
        <p:txBody>
          <a:bodyPr anchor="t" rtlCol="false" tIns="0" lIns="0" bIns="0" rIns="0">
            <a:spAutoFit/>
          </a:bodyPr>
          <a:lstStyle/>
          <a:p>
            <a:pPr algn="l">
              <a:lnSpc>
                <a:spcPts val="3079"/>
              </a:lnSpc>
            </a:pPr>
            <a:r>
              <a:rPr lang="en-US" sz="2199">
                <a:solidFill>
                  <a:srgbClr val="000000"/>
                </a:solidFill>
                <a:latin typeface="Open Sauce Light"/>
                <a:ea typeface="Open Sauce Light"/>
                <a:cs typeface="Open Sauce Light"/>
                <a:sym typeface="Open Sauce Light"/>
              </a:rPr>
              <a:t>MediSafe : No deep integration with pharmacies, caregiver support is limited to premium features.</a:t>
            </a:r>
          </a:p>
        </p:txBody>
      </p:sp>
      <p:sp>
        <p:nvSpPr>
          <p:cNvPr name="TextBox 10" id="10"/>
          <p:cNvSpPr txBox="true"/>
          <p:nvPr/>
        </p:nvSpPr>
        <p:spPr>
          <a:xfrm rot="0">
            <a:off x="1390944" y="4186254"/>
            <a:ext cx="10705160" cy="763270"/>
          </a:xfrm>
          <a:prstGeom prst="rect">
            <a:avLst/>
          </a:prstGeom>
        </p:spPr>
        <p:txBody>
          <a:bodyPr anchor="t" rtlCol="false" tIns="0" lIns="0" bIns="0" rIns="0">
            <a:spAutoFit/>
          </a:bodyPr>
          <a:lstStyle/>
          <a:p>
            <a:pPr algn="l">
              <a:lnSpc>
                <a:spcPts val="3079"/>
              </a:lnSpc>
            </a:pPr>
            <a:r>
              <a:rPr lang="en-US" sz="2199">
                <a:solidFill>
                  <a:srgbClr val="000000"/>
                </a:solidFill>
                <a:latin typeface="Open Sauce Light"/>
                <a:ea typeface="Open Sauce Light"/>
                <a:cs typeface="Open Sauce Light"/>
                <a:sym typeface="Open Sauce Light"/>
              </a:rPr>
              <a:t>Apple Health : No specific medication reminders, doesn’t connect with pharmacies or caregivers</a:t>
            </a:r>
          </a:p>
        </p:txBody>
      </p:sp>
      <p:sp>
        <p:nvSpPr>
          <p:cNvPr name="TextBox 11" id="11"/>
          <p:cNvSpPr txBox="true"/>
          <p:nvPr/>
        </p:nvSpPr>
        <p:spPr>
          <a:xfrm rot="0">
            <a:off x="1390944" y="3303263"/>
            <a:ext cx="10705160" cy="763270"/>
          </a:xfrm>
          <a:prstGeom prst="rect">
            <a:avLst/>
          </a:prstGeom>
        </p:spPr>
        <p:txBody>
          <a:bodyPr anchor="t" rtlCol="false" tIns="0" lIns="0" bIns="0" rIns="0">
            <a:spAutoFit/>
          </a:bodyPr>
          <a:lstStyle/>
          <a:p>
            <a:pPr algn="l">
              <a:lnSpc>
                <a:spcPts val="3079"/>
              </a:lnSpc>
            </a:pPr>
            <a:r>
              <a:rPr lang="en-US" sz="2199">
                <a:solidFill>
                  <a:srgbClr val="000000"/>
                </a:solidFill>
                <a:latin typeface="Open Sauce Light"/>
                <a:ea typeface="Open Sauce Light"/>
                <a:cs typeface="Open Sauce Light"/>
                <a:sym typeface="Open Sauce Light"/>
              </a:rPr>
              <a:t>CareZone : Lacks real-time pharmacy integration, no inventory tracking for medication levels</a:t>
            </a:r>
          </a:p>
        </p:txBody>
      </p:sp>
      <p:sp>
        <p:nvSpPr>
          <p:cNvPr name="TextBox 12" id="12"/>
          <p:cNvSpPr txBox="true"/>
          <p:nvPr/>
        </p:nvSpPr>
        <p:spPr>
          <a:xfrm rot="0">
            <a:off x="1390944" y="5210726"/>
            <a:ext cx="10705160" cy="372745"/>
          </a:xfrm>
          <a:prstGeom prst="rect">
            <a:avLst/>
          </a:prstGeom>
        </p:spPr>
        <p:txBody>
          <a:bodyPr anchor="t" rtlCol="false" tIns="0" lIns="0" bIns="0" rIns="0">
            <a:spAutoFit/>
          </a:bodyPr>
          <a:lstStyle/>
          <a:p>
            <a:pPr algn="l">
              <a:lnSpc>
                <a:spcPts val="3079"/>
              </a:lnSpc>
            </a:pPr>
            <a:r>
              <a:rPr lang="en-US" sz="2199">
                <a:solidFill>
                  <a:srgbClr val="000000"/>
                </a:solidFill>
                <a:latin typeface="Open Sauce Light"/>
                <a:ea typeface="Open Sauce Light"/>
                <a:cs typeface="Open Sauce Light"/>
                <a:sym typeface="Open Sauce Light"/>
              </a:rPr>
              <a:t>PillPack : Limited real-time tracking for doses, no caregiver notifications.</a:t>
            </a:r>
          </a:p>
        </p:txBody>
      </p:sp>
      <p:sp>
        <p:nvSpPr>
          <p:cNvPr name="Freeform 13" id="13"/>
          <p:cNvSpPr/>
          <p:nvPr/>
        </p:nvSpPr>
        <p:spPr>
          <a:xfrm flipH="false" flipV="false" rot="0">
            <a:off x="6666262" y="8032131"/>
            <a:ext cx="1257609" cy="1226169"/>
          </a:xfrm>
          <a:custGeom>
            <a:avLst/>
            <a:gdLst/>
            <a:ahLst/>
            <a:cxnLst/>
            <a:rect r="r" b="b" t="t" l="l"/>
            <a:pathLst>
              <a:path h="1226169" w="1257609">
                <a:moveTo>
                  <a:pt x="0" y="0"/>
                </a:moveTo>
                <a:lnTo>
                  <a:pt x="1257610" y="0"/>
                </a:lnTo>
                <a:lnTo>
                  <a:pt x="1257610" y="1226169"/>
                </a:lnTo>
                <a:lnTo>
                  <a:pt x="0" y="1226169"/>
                </a:lnTo>
                <a:lnTo>
                  <a:pt x="0" y="0"/>
                </a:lnTo>
                <a:close/>
              </a:path>
            </a:pathLst>
          </a:custGeom>
          <a:blipFill>
            <a:blip r:embed="rId7"/>
            <a:stretch>
              <a:fillRect l="0" t="0" r="0" b="0"/>
            </a:stretch>
          </a:blipFill>
        </p:spPr>
      </p:sp>
      <p:sp>
        <p:nvSpPr>
          <p:cNvPr name="Freeform 14" id="14"/>
          <p:cNvSpPr/>
          <p:nvPr/>
        </p:nvSpPr>
        <p:spPr>
          <a:xfrm flipH="false" flipV="false" rot="0">
            <a:off x="4909343" y="7937915"/>
            <a:ext cx="1147266" cy="1274377"/>
          </a:xfrm>
          <a:custGeom>
            <a:avLst/>
            <a:gdLst/>
            <a:ahLst/>
            <a:cxnLst/>
            <a:rect r="r" b="b" t="t" l="l"/>
            <a:pathLst>
              <a:path h="1274377" w="1147266">
                <a:moveTo>
                  <a:pt x="0" y="0"/>
                </a:moveTo>
                <a:lnTo>
                  <a:pt x="1147266" y="0"/>
                </a:lnTo>
                <a:lnTo>
                  <a:pt x="1147266" y="1274378"/>
                </a:lnTo>
                <a:lnTo>
                  <a:pt x="0" y="1274378"/>
                </a:lnTo>
                <a:lnTo>
                  <a:pt x="0" y="0"/>
                </a:lnTo>
                <a:close/>
              </a:path>
            </a:pathLst>
          </a:custGeom>
          <a:blipFill>
            <a:blip r:embed="rId8"/>
            <a:stretch>
              <a:fillRect l="0" t="0" r="0" b="0"/>
            </a:stretch>
          </a:blipFill>
        </p:spPr>
      </p:sp>
      <p:sp>
        <p:nvSpPr>
          <p:cNvPr name="Freeform 15" id="15"/>
          <p:cNvSpPr/>
          <p:nvPr/>
        </p:nvSpPr>
        <p:spPr>
          <a:xfrm flipH="false" flipV="false" rot="0">
            <a:off x="2764358" y="7937915"/>
            <a:ext cx="1535331" cy="1320385"/>
          </a:xfrm>
          <a:custGeom>
            <a:avLst/>
            <a:gdLst/>
            <a:ahLst/>
            <a:cxnLst/>
            <a:rect r="r" b="b" t="t" l="l"/>
            <a:pathLst>
              <a:path h="1320385" w="1535331">
                <a:moveTo>
                  <a:pt x="0" y="0"/>
                </a:moveTo>
                <a:lnTo>
                  <a:pt x="1535331" y="0"/>
                </a:lnTo>
                <a:lnTo>
                  <a:pt x="1535331" y="1320385"/>
                </a:lnTo>
                <a:lnTo>
                  <a:pt x="0" y="1320385"/>
                </a:lnTo>
                <a:lnTo>
                  <a:pt x="0" y="0"/>
                </a:lnTo>
                <a:close/>
              </a:path>
            </a:pathLst>
          </a:custGeom>
          <a:blipFill>
            <a:blip r:embed="rId9"/>
            <a:stretch>
              <a:fillRect l="0" t="0" r="0" b="0"/>
            </a:stretch>
          </a:blipFill>
        </p:spPr>
      </p:sp>
      <p:sp>
        <p:nvSpPr>
          <p:cNvPr name="Freeform 16" id="16"/>
          <p:cNvSpPr/>
          <p:nvPr/>
        </p:nvSpPr>
        <p:spPr>
          <a:xfrm flipH="false" flipV="false" rot="0">
            <a:off x="278899" y="6026314"/>
            <a:ext cx="662986" cy="662986"/>
          </a:xfrm>
          <a:custGeom>
            <a:avLst/>
            <a:gdLst/>
            <a:ahLst/>
            <a:cxnLst/>
            <a:rect r="r" b="b" t="t" l="l"/>
            <a:pathLst>
              <a:path h="662986" w="662986">
                <a:moveTo>
                  <a:pt x="0" y="0"/>
                </a:moveTo>
                <a:lnTo>
                  <a:pt x="662986" y="0"/>
                </a:lnTo>
                <a:lnTo>
                  <a:pt x="662986" y="662985"/>
                </a:lnTo>
                <a:lnTo>
                  <a:pt x="0" y="66298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7" id="17"/>
          <p:cNvSpPr txBox="true"/>
          <p:nvPr/>
        </p:nvSpPr>
        <p:spPr>
          <a:xfrm rot="0">
            <a:off x="1204189" y="6152384"/>
            <a:ext cx="15169740" cy="372745"/>
          </a:xfrm>
          <a:prstGeom prst="rect">
            <a:avLst/>
          </a:prstGeom>
        </p:spPr>
        <p:txBody>
          <a:bodyPr anchor="t" rtlCol="false" tIns="0" lIns="0" bIns="0" rIns="0">
            <a:spAutoFit/>
          </a:bodyPr>
          <a:lstStyle/>
          <a:p>
            <a:pPr algn="l">
              <a:lnSpc>
                <a:spcPts val="3079"/>
              </a:lnSpc>
            </a:pPr>
            <a:r>
              <a:rPr lang="en-US" sz="2199">
                <a:solidFill>
                  <a:srgbClr val="000000"/>
                </a:solidFill>
                <a:latin typeface="Open Sauce Light"/>
                <a:ea typeface="Open Sauce Light"/>
                <a:cs typeface="Open Sauce Light"/>
                <a:sym typeface="Open Sauce Light"/>
              </a:rPr>
              <a:t>ScriptHero : No daily medication reminders, limited adherence tracking features</a:t>
            </a:r>
          </a:p>
        </p:txBody>
      </p:sp>
      <p:sp>
        <p:nvSpPr>
          <p:cNvPr name="TextBox 18" id="18"/>
          <p:cNvSpPr txBox="true"/>
          <p:nvPr/>
        </p:nvSpPr>
        <p:spPr>
          <a:xfrm rot="0">
            <a:off x="9813206" y="9830924"/>
            <a:ext cx="8115300" cy="313576"/>
          </a:xfrm>
          <a:prstGeom prst="rect">
            <a:avLst/>
          </a:prstGeom>
        </p:spPr>
        <p:txBody>
          <a:bodyPr anchor="t" rtlCol="false" tIns="0" lIns="0" bIns="0" rIns="0">
            <a:spAutoFit/>
          </a:bodyPr>
          <a:lstStyle/>
          <a:p>
            <a:pPr algn="r">
              <a:lnSpc>
                <a:spcPts val="2666"/>
              </a:lnSpc>
            </a:pPr>
            <a:r>
              <a:rPr lang="en-US" sz="1904" b="true">
                <a:solidFill>
                  <a:srgbClr val="000000"/>
                </a:solidFill>
                <a:latin typeface="Open Sauce Bold"/>
                <a:ea typeface="Open Sauce Bold"/>
                <a:cs typeface="Open Sauce Bold"/>
                <a:sym typeface="Open Sauce Bold"/>
              </a:rPr>
              <a:t>FALL 2024</a:t>
            </a:r>
          </a:p>
        </p:txBody>
      </p:sp>
      <p:sp>
        <p:nvSpPr>
          <p:cNvPr name="Freeform 19" id="19"/>
          <p:cNvSpPr/>
          <p:nvPr/>
        </p:nvSpPr>
        <p:spPr>
          <a:xfrm flipH="false" flipV="false" rot="0">
            <a:off x="739635" y="8020112"/>
            <a:ext cx="1225813" cy="1235076"/>
          </a:xfrm>
          <a:custGeom>
            <a:avLst/>
            <a:gdLst/>
            <a:ahLst/>
            <a:cxnLst/>
            <a:rect r="r" b="b" t="t" l="l"/>
            <a:pathLst>
              <a:path h="1235076" w="1225813">
                <a:moveTo>
                  <a:pt x="0" y="0"/>
                </a:moveTo>
                <a:lnTo>
                  <a:pt x="1225813" y="0"/>
                </a:lnTo>
                <a:lnTo>
                  <a:pt x="1225813" y="1235076"/>
                </a:lnTo>
                <a:lnTo>
                  <a:pt x="0" y="1235076"/>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255A3"/>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tretch>
            <a:fillRect/>
          </a:stretch>
        </p:blipFill>
        <p:spPr>
          <a:xfrm rot="0">
            <a:off x="3345204" y="3380968"/>
            <a:ext cx="2875792" cy="2875792"/>
          </a:xfrm>
          <a:prstGeom prst="rect">
            <a:avLst/>
          </a:prstGeom>
        </p:spPr>
      </p:pic>
      <p:pic>
        <p:nvPicPr>
          <p:cNvPr name="Picture 3" id="3"/>
          <p:cNvPicPr>
            <a:picLocks noChangeAspect="true"/>
          </p:cNvPicPr>
          <p:nvPr/>
        </p:nvPicPr>
        <p:blipFill>
          <a:blip r:embed="rId3"/>
          <a:stretch>
            <a:fillRect/>
          </a:stretch>
        </p:blipFill>
        <p:spPr>
          <a:xfrm rot="0">
            <a:off x="11821683" y="3410264"/>
            <a:ext cx="2875792" cy="2875792"/>
          </a:xfrm>
          <a:prstGeom prst="rect">
            <a:avLst/>
          </a:prstGeom>
        </p:spPr>
      </p:pic>
      <p:pic>
        <p:nvPicPr>
          <p:cNvPr name="Picture 4" id="4"/>
          <p:cNvPicPr>
            <a:picLocks noChangeAspect="true"/>
          </p:cNvPicPr>
          <p:nvPr/>
        </p:nvPicPr>
        <p:blipFill>
          <a:blip r:embed="rId4"/>
          <a:stretch>
            <a:fillRect/>
          </a:stretch>
        </p:blipFill>
        <p:spPr>
          <a:xfrm rot="0">
            <a:off x="7706105" y="3410264"/>
            <a:ext cx="2875792" cy="2875792"/>
          </a:xfrm>
          <a:prstGeom prst="rect">
            <a:avLst/>
          </a:prstGeom>
        </p:spPr>
      </p:pic>
      <p:sp>
        <p:nvSpPr>
          <p:cNvPr name="Freeform 5" id="5"/>
          <p:cNvSpPr/>
          <p:nvPr/>
        </p:nvSpPr>
        <p:spPr>
          <a:xfrm flipH="false" flipV="false" rot="-406859">
            <a:off x="843953" y="1128341"/>
            <a:ext cx="1857747" cy="2869108"/>
          </a:xfrm>
          <a:custGeom>
            <a:avLst/>
            <a:gdLst/>
            <a:ahLst/>
            <a:cxnLst/>
            <a:rect r="r" b="b" t="t" l="l"/>
            <a:pathLst>
              <a:path h="2869108" w="1857747">
                <a:moveTo>
                  <a:pt x="0" y="0"/>
                </a:moveTo>
                <a:lnTo>
                  <a:pt x="1857747" y="0"/>
                </a:lnTo>
                <a:lnTo>
                  <a:pt x="1857747" y="2869108"/>
                </a:lnTo>
                <a:lnTo>
                  <a:pt x="0" y="2869108"/>
                </a:lnTo>
                <a:lnTo>
                  <a:pt x="0" y="0"/>
                </a:lnTo>
                <a:close/>
              </a:path>
            </a:pathLst>
          </a:custGeom>
          <a:blipFill>
            <a:blip r:embed="rId5"/>
            <a:stretch>
              <a:fillRect l="0" t="0" r="0" b="0"/>
            </a:stretch>
          </a:blipFill>
        </p:spPr>
      </p:sp>
      <p:sp>
        <p:nvSpPr>
          <p:cNvPr name="Freeform 6" id="6"/>
          <p:cNvSpPr/>
          <p:nvPr/>
        </p:nvSpPr>
        <p:spPr>
          <a:xfrm flipH="false" flipV="false" rot="588795">
            <a:off x="15128485" y="1074074"/>
            <a:ext cx="2088594" cy="2865995"/>
          </a:xfrm>
          <a:custGeom>
            <a:avLst/>
            <a:gdLst/>
            <a:ahLst/>
            <a:cxnLst/>
            <a:rect r="r" b="b" t="t" l="l"/>
            <a:pathLst>
              <a:path h="2865995" w="2088594">
                <a:moveTo>
                  <a:pt x="0" y="0"/>
                </a:moveTo>
                <a:lnTo>
                  <a:pt x="2088594" y="0"/>
                </a:lnTo>
                <a:lnTo>
                  <a:pt x="2088594" y="2865996"/>
                </a:lnTo>
                <a:lnTo>
                  <a:pt x="0" y="2865996"/>
                </a:lnTo>
                <a:lnTo>
                  <a:pt x="0" y="0"/>
                </a:lnTo>
                <a:close/>
              </a:path>
            </a:pathLst>
          </a:custGeom>
          <a:blipFill>
            <a:blip r:embed="rId6"/>
            <a:stretch>
              <a:fillRect l="0" t="0" r="0" b="0"/>
            </a:stretch>
          </a:blipFill>
        </p:spPr>
      </p:sp>
      <p:sp>
        <p:nvSpPr>
          <p:cNvPr name="TextBox 7" id="7"/>
          <p:cNvSpPr txBox="true"/>
          <p:nvPr/>
        </p:nvSpPr>
        <p:spPr>
          <a:xfrm rot="0">
            <a:off x="5980003" y="971550"/>
            <a:ext cx="6327995" cy="1104900"/>
          </a:xfrm>
          <a:prstGeom prst="rect">
            <a:avLst/>
          </a:prstGeom>
        </p:spPr>
        <p:txBody>
          <a:bodyPr anchor="t" rtlCol="false" tIns="0" lIns="0" bIns="0" rIns="0">
            <a:spAutoFit/>
          </a:bodyPr>
          <a:lstStyle/>
          <a:p>
            <a:pPr algn="ctr">
              <a:lnSpc>
                <a:spcPts val="8279"/>
              </a:lnSpc>
            </a:pPr>
            <a:r>
              <a:rPr lang="en-US" b="true" sz="6899">
                <a:solidFill>
                  <a:srgbClr val="FFFFFF"/>
                </a:solidFill>
                <a:latin typeface="Poppins Bold"/>
                <a:ea typeface="Poppins Bold"/>
                <a:cs typeface="Poppins Bold"/>
                <a:sym typeface="Poppins Bold"/>
              </a:rPr>
              <a:t>MARKET SIZE</a:t>
            </a:r>
          </a:p>
        </p:txBody>
      </p:sp>
      <p:sp>
        <p:nvSpPr>
          <p:cNvPr name="TextBox 8" id="8"/>
          <p:cNvSpPr txBox="true"/>
          <p:nvPr/>
        </p:nvSpPr>
        <p:spPr>
          <a:xfrm rot="0">
            <a:off x="3084522" y="2194710"/>
            <a:ext cx="11781083" cy="1054099"/>
          </a:xfrm>
          <a:prstGeom prst="rect">
            <a:avLst/>
          </a:prstGeom>
        </p:spPr>
        <p:txBody>
          <a:bodyPr anchor="t" rtlCol="false" tIns="0" lIns="0" bIns="0" rIns="0">
            <a:spAutoFit/>
          </a:bodyPr>
          <a:lstStyle/>
          <a:p>
            <a:pPr algn="ctr">
              <a:lnSpc>
                <a:spcPts val="2800"/>
              </a:lnSpc>
            </a:pPr>
            <a:r>
              <a:rPr lang="en-US" sz="2000">
                <a:solidFill>
                  <a:srgbClr val="FFFFFF"/>
                </a:solidFill>
                <a:latin typeface="Open Sauce"/>
                <a:ea typeface="Open Sauce"/>
                <a:cs typeface="Open Sauce"/>
                <a:sym typeface="Open Sauce"/>
              </a:rPr>
              <a:t>This revenue potential highlights strong market demand for accessible and reliable medication management solutions among seniors in Massachusetts, with significant opportunities for growth by expanding to other regions and incorporating caregiver support.</a:t>
            </a:r>
          </a:p>
        </p:txBody>
      </p:sp>
      <p:sp>
        <p:nvSpPr>
          <p:cNvPr name="TextBox 9" id="9"/>
          <p:cNvSpPr txBox="true"/>
          <p:nvPr/>
        </p:nvSpPr>
        <p:spPr>
          <a:xfrm rot="0">
            <a:off x="3666264" y="6227381"/>
            <a:ext cx="2266142" cy="441325"/>
          </a:xfrm>
          <a:prstGeom prst="rect">
            <a:avLst/>
          </a:prstGeom>
        </p:spPr>
        <p:txBody>
          <a:bodyPr anchor="t" rtlCol="false" tIns="0" lIns="0" bIns="0" rIns="0">
            <a:spAutoFit/>
          </a:bodyPr>
          <a:lstStyle/>
          <a:p>
            <a:pPr algn="ctr">
              <a:lnSpc>
                <a:spcPts val="3499"/>
              </a:lnSpc>
            </a:pPr>
            <a:r>
              <a:rPr lang="en-US" b="true" sz="2499">
                <a:solidFill>
                  <a:srgbClr val="FFFFFF"/>
                </a:solidFill>
                <a:latin typeface="Poppins Bold"/>
                <a:ea typeface="Poppins Bold"/>
                <a:cs typeface="Poppins Bold"/>
                <a:sym typeface="Poppins Bold"/>
              </a:rPr>
              <a:t>TARGET</a:t>
            </a:r>
          </a:p>
        </p:txBody>
      </p:sp>
      <p:sp>
        <p:nvSpPr>
          <p:cNvPr name="TextBox 10" id="10"/>
          <p:cNvSpPr txBox="true"/>
          <p:nvPr/>
        </p:nvSpPr>
        <p:spPr>
          <a:xfrm rot="0">
            <a:off x="12061332" y="6202281"/>
            <a:ext cx="2789256" cy="441325"/>
          </a:xfrm>
          <a:prstGeom prst="rect">
            <a:avLst/>
          </a:prstGeom>
        </p:spPr>
        <p:txBody>
          <a:bodyPr anchor="t" rtlCol="false" tIns="0" lIns="0" bIns="0" rIns="0">
            <a:spAutoFit/>
          </a:bodyPr>
          <a:lstStyle/>
          <a:p>
            <a:pPr algn="ctr">
              <a:lnSpc>
                <a:spcPts val="3499"/>
              </a:lnSpc>
            </a:pPr>
            <a:r>
              <a:rPr lang="en-US" b="true" sz="2499">
                <a:solidFill>
                  <a:srgbClr val="FFFFFF"/>
                </a:solidFill>
                <a:latin typeface="Poppins Bold"/>
                <a:ea typeface="Poppins Bold"/>
                <a:cs typeface="Poppins Bold"/>
                <a:sym typeface="Poppins Bold"/>
              </a:rPr>
              <a:t>REVENUE</a:t>
            </a:r>
          </a:p>
        </p:txBody>
      </p:sp>
      <p:sp>
        <p:nvSpPr>
          <p:cNvPr name="TextBox 11" id="11"/>
          <p:cNvSpPr txBox="true"/>
          <p:nvPr/>
        </p:nvSpPr>
        <p:spPr>
          <a:xfrm rot="0">
            <a:off x="7638070" y="6227381"/>
            <a:ext cx="3011859" cy="441325"/>
          </a:xfrm>
          <a:prstGeom prst="rect">
            <a:avLst/>
          </a:prstGeom>
        </p:spPr>
        <p:txBody>
          <a:bodyPr anchor="t" rtlCol="false" tIns="0" lIns="0" bIns="0" rIns="0">
            <a:spAutoFit/>
          </a:bodyPr>
          <a:lstStyle/>
          <a:p>
            <a:pPr algn="ctr">
              <a:lnSpc>
                <a:spcPts val="3499"/>
              </a:lnSpc>
            </a:pPr>
            <a:r>
              <a:rPr lang="en-US" b="true" sz="2499">
                <a:solidFill>
                  <a:srgbClr val="FFFFFF"/>
                </a:solidFill>
                <a:latin typeface="Poppins Bold"/>
                <a:ea typeface="Poppins Bold"/>
                <a:cs typeface="Poppins Bold"/>
                <a:sym typeface="Poppins Bold"/>
              </a:rPr>
              <a:t>POTENTIAL USERS</a:t>
            </a:r>
          </a:p>
        </p:txBody>
      </p:sp>
      <p:sp>
        <p:nvSpPr>
          <p:cNvPr name="TextBox 12" id="12"/>
          <p:cNvSpPr txBox="true"/>
          <p:nvPr/>
        </p:nvSpPr>
        <p:spPr>
          <a:xfrm rot="0">
            <a:off x="2864587" y="6910558"/>
            <a:ext cx="3837025" cy="1298575"/>
          </a:xfrm>
          <a:prstGeom prst="rect">
            <a:avLst/>
          </a:prstGeom>
        </p:spPr>
        <p:txBody>
          <a:bodyPr anchor="t" rtlCol="false" tIns="0" lIns="0" bIns="0" rIns="0">
            <a:spAutoFit/>
          </a:bodyPr>
          <a:lstStyle/>
          <a:p>
            <a:pPr algn="ctr">
              <a:lnSpc>
                <a:spcPts val="3499"/>
              </a:lnSpc>
            </a:pPr>
            <a:r>
              <a:rPr lang="en-US" sz="2499" i="true">
                <a:solidFill>
                  <a:srgbClr val="FFFFFF"/>
                </a:solidFill>
                <a:latin typeface="Open Sauce Italics"/>
                <a:ea typeface="Open Sauce Italics"/>
                <a:cs typeface="Open Sauce Italics"/>
                <a:sym typeface="Open Sauce Italics"/>
              </a:rPr>
              <a:t>Massachusetts’ 1.2M seniors, 850K caregivers</a:t>
            </a:r>
          </a:p>
          <a:p>
            <a:pPr algn="ctr">
              <a:lnSpc>
                <a:spcPts val="3499"/>
              </a:lnSpc>
            </a:pPr>
          </a:p>
        </p:txBody>
      </p:sp>
      <p:sp>
        <p:nvSpPr>
          <p:cNvPr name="TextBox 13" id="13"/>
          <p:cNvSpPr txBox="true"/>
          <p:nvPr/>
        </p:nvSpPr>
        <p:spPr>
          <a:xfrm rot="0">
            <a:off x="7225487" y="6872926"/>
            <a:ext cx="3837025" cy="1298575"/>
          </a:xfrm>
          <a:prstGeom prst="rect">
            <a:avLst/>
          </a:prstGeom>
        </p:spPr>
        <p:txBody>
          <a:bodyPr anchor="t" rtlCol="false" tIns="0" lIns="0" bIns="0" rIns="0">
            <a:spAutoFit/>
          </a:bodyPr>
          <a:lstStyle/>
          <a:p>
            <a:pPr algn="ctr">
              <a:lnSpc>
                <a:spcPts val="3499"/>
              </a:lnSpc>
            </a:pPr>
            <a:r>
              <a:rPr lang="en-US" sz="2499" i="true">
                <a:solidFill>
                  <a:srgbClr val="FFFFFF"/>
                </a:solidFill>
                <a:latin typeface="Open Sauce Italics"/>
                <a:ea typeface="Open Sauce Italics"/>
                <a:cs typeface="Open Sauce Italics"/>
                <a:sym typeface="Open Sauce Italics"/>
              </a:rPr>
              <a:t>Estimated 240,000 adopters at 40% penetration</a:t>
            </a:r>
          </a:p>
        </p:txBody>
      </p:sp>
      <p:sp>
        <p:nvSpPr>
          <p:cNvPr name="TextBox 14" id="14"/>
          <p:cNvSpPr txBox="true"/>
          <p:nvPr/>
        </p:nvSpPr>
        <p:spPr>
          <a:xfrm rot="0">
            <a:off x="11586388" y="6872926"/>
            <a:ext cx="3837025" cy="422275"/>
          </a:xfrm>
          <a:prstGeom prst="rect">
            <a:avLst/>
          </a:prstGeom>
        </p:spPr>
        <p:txBody>
          <a:bodyPr anchor="t" rtlCol="false" tIns="0" lIns="0" bIns="0" rIns="0">
            <a:spAutoFit/>
          </a:bodyPr>
          <a:lstStyle/>
          <a:p>
            <a:pPr algn="ctr">
              <a:lnSpc>
                <a:spcPts val="3499"/>
              </a:lnSpc>
            </a:pPr>
            <a:r>
              <a:rPr lang="en-US" sz="2499" i="true">
                <a:solidFill>
                  <a:srgbClr val="FFFFFF"/>
                </a:solidFill>
                <a:latin typeface="Open Sauce Italics"/>
                <a:ea typeface="Open Sauce Italics"/>
                <a:cs typeface="Open Sauce Italics"/>
                <a:sym typeface="Open Sauce Italics"/>
              </a:rPr>
              <a:t>$1.2M monthly</a:t>
            </a:r>
          </a:p>
        </p:txBody>
      </p:sp>
      <p:sp>
        <p:nvSpPr>
          <p:cNvPr name="TextBox 15" id="15"/>
          <p:cNvSpPr txBox="true"/>
          <p:nvPr/>
        </p:nvSpPr>
        <p:spPr>
          <a:xfrm rot="0">
            <a:off x="9906584" y="9864484"/>
            <a:ext cx="8115300" cy="313576"/>
          </a:xfrm>
          <a:prstGeom prst="rect">
            <a:avLst/>
          </a:prstGeom>
        </p:spPr>
        <p:txBody>
          <a:bodyPr anchor="t" rtlCol="false" tIns="0" lIns="0" bIns="0" rIns="0">
            <a:spAutoFit/>
          </a:bodyPr>
          <a:lstStyle/>
          <a:p>
            <a:pPr algn="r">
              <a:lnSpc>
                <a:spcPts val="2666"/>
              </a:lnSpc>
            </a:pPr>
            <a:r>
              <a:rPr lang="en-US" sz="1904" b="true">
                <a:solidFill>
                  <a:srgbClr val="FFFFFF"/>
                </a:solidFill>
                <a:latin typeface="Open Sauce Bold"/>
                <a:ea typeface="Open Sauce Bold"/>
                <a:cs typeface="Open Sauce Bold"/>
                <a:sym typeface="Open Sauce Bold"/>
              </a:rPr>
              <a:t>FALL 2024</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529813">
            <a:off x="-3612141" y="5478188"/>
            <a:ext cx="12560643" cy="10231215"/>
          </a:xfrm>
          <a:custGeom>
            <a:avLst/>
            <a:gdLst/>
            <a:ahLst/>
            <a:cxnLst/>
            <a:rect r="r" b="b" t="t" l="l"/>
            <a:pathLst>
              <a:path h="10231215" w="12560643">
                <a:moveTo>
                  <a:pt x="0" y="0"/>
                </a:moveTo>
                <a:lnTo>
                  <a:pt x="12560643" y="0"/>
                </a:lnTo>
                <a:lnTo>
                  <a:pt x="12560643" y="10231215"/>
                </a:lnTo>
                <a:lnTo>
                  <a:pt x="0" y="102312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737408" y="2312579"/>
            <a:ext cx="5472966" cy="8229600"/>
          </a:xfrm>
          <a:custGeom>
            <a:avLst/>
            <a:gdLst/>
            <a:ahLst/>
            <a:cxnLst/>
            <a:rect r="r" b="b" t="t" l="l"/>
            <a:pathLst>
              <a:path h="8229600" w="5472966">
                <a:moveTo>
                  <a:pt x="0" y="0"/>
                </a:moveTo>
                <a:lnTo>
                  <a:pt x="5472966" y="0"/>
                </a:lnTo>
                <a:lnTo>
                  <a:pt x="5472966" y="8229600"/>
                </a:lnTo>
                <a:lnTo>
                  <a:pt x="0" y="8229600"/>
                </a:lnTo>
                <a:lnTo>
                  <a:pt x="0" y="0"/>
                </a:lnTo>
                <a:close/>
              </a:path>
            </a:pathLst>
          </a:custGeom>
          <a:blipFill>
            <a:blip r:embed="rId4"/>
            <a:stretch>
              <a:fillRect l="0" t="0" r="0" b="0"/>
            </a:stretch>
          </a:blipFill>
        </p:spPr>
      </p:sp>
      <p:sp>
        <p:nvSpPr>
          <p:cNvPr name="TextBox 4" id="4"/>
          <p:cNvSpPr txBox="true"/>
          <p:nvPr/>
        </p:nvSpPr>
        <p:spPr>
          <a:xfrm rot="0">
            <a:off x="6822198" y="801544"/>
            <a:ext cx="11215196" cy="1220187"/>
          </a:xfrm>
          <a:prstGeom prst="rect">
            <a:avLst/>
          </a:prstGeom>
        </p:spPr>
        <p:txBody>
          <a:bodyPr anchor="t" rtlCol="false" tIns="0" lIns="0" bIns="0" rIns="0">
            <a:spAutoFit/>
          </a:bodyPr>
          <a:lstStyle/>
          <a:p>
            <a:pPr algn="r">
              <a:lnSpc>
                <a:spcPts val="8706"/>
              </a:lnSpc>
            </a:pPr>
            <a:r>
              <a:rPr lang="en-US" b="true" sz="8136">
                <a:solidFill>
                  <a:srgbClr val="000000"/>
                </a:solidFill>
                <a:latin typeface="Poppins Bold"/>
                <a:ea typeface="Poppins Bold"/>
                <a:cs typeface="Poppins Bold"/>
                <a:sym typeface="Poppins Bold"/>
              </a:rPr>
              <a:t>RISKS/DEPENDENCIES </a:t>
            </a:r>
          </a:p>
        </p:txBody>
      </p:sp>
      <p:sp>
        <p:nvSpPr>
          <p:cNvPr name="Freeform 5" id="5"/>
          <p:cNvSpPr/>
          <p:nvPr/>
        </p:nvSpPr>
        <p:spPr>
          <a:xfrm flipH="false" flipV="false" rot="0">
            <a:off x="5758213" y="2021730"/>
            <a:ext cx="1063985" cy="1037385"/>
          </a:xfrm>
          <a:custGeom>
            <a:avLst/>
            <a:gdLst/>
            <a:ahLst/>
            <a:cxnLst/>
            <a:rect r="r" b="b" t="t" l="l"/>
            <a:pathLst>
              <a:path h="1037385" w="1063985">
                <a:moveTo>
                  <a:pt x="0" y="0"/>
                </a:moveTo>
                <a:lnTo>
                  <a:pt x="1063985" y="0"/>
                </a:lnTo>
                <a:lnTo>
                  <a:pt x="1063985" y="1037385"/>
                </a:lnTo>
                <a:lnTo>
                  <a:pt x="0" y="1037385"/>
                </a:lnTo>
                <a:lnTo>
                  <a:pt x="0" y="0"/>
                </a:lnTo>
                <a:close/>
              </a:path>
            </a:pathLst>
          </a:custGeom>
          <a:blipFill>
            <a:blip r:embed="rId5"/>
            <a:stretch>
              <a:fillRect l="0" t="0" r="0" b="0"/>
            </a:stretch>
          </a:blipFill>
        </p:spPr>
      </p:sp>
      <p:sp>
        <p:nvSpPr>
          <p:cNvPr name="Freeform 6" id="6"/>
          <p:cNvSpPr/>
          <p:nvPr/>
        </p:nvSpPr>
        <p:spPr>
          <a:xfrm flipH="false" flipV="false" rot="0">
            <a:off x="4284137" y="735763"/>
            <a:ext cx="1083693" cy="1203761"/>
          </a:xfrm>
          <a:custGeom>
            <a:avLst/>
            <a:gdLst/>
            <a:ahLst/>
            <a:cxnLst/>
            <a:rect r="r" b="b" t="t" l="l"/>
            <a:pathLst>
              <a:path h="1203761" w="1083693">
                <a:moveTo>
                  <a:pt x="0" y="0"/>
                </a:moveTo>
                <a:lnTo>
                  <a:pt x="1083692" y="0"/>
                </a:lnTo>
                <a:lnTo>
                  <a:pt x="1083692" y="1203761"/>
                </a:lnTo>
                <a:lnTo>
                  <a:pt x="0" y="1203761"/>
                </a:lnTo>
                <a:lnTo>
                  <a:pt x="0" y="0"/>
                </a:lnTo>
                <a:close/>
              </a:path>
            </a:pathLst>
          </a:custGeom>
          <a:blipFill>
            <a:blip r:embed="rId6"/>
            <a:stretch>
              <a:fillRect l="0" t="0" r="0" b="0"/>
            </a:stretch>
          </a:blipFill>
        </p:spPr>
      </p:sp>
      <p:sp>
        <p:nvSpPr>
          <p:cNvPr name="Freeform 7" id="7"/>
          <p:cNvSpPr/>
          <p:nvPr/>
        </p:nvSpPr>
        <p:spPr>
          <a:xfrm flipH="false" flipV="false" rot="0">
            <a:off x="863098" y="1982981"/>
            <a:ext cx="1291531" cy="1188209"/>
          </a:xfrm>
          <a:custGeom>
            <a:avLst/>
            <a:gdLst/>
            <a:ahLst/>
            <a:cxnLst/>
            <a:rect r="r" b="b" t="t" l="l"/>
            <a:pathLst>
              <a:path h="1188209" w="1291531">
                <a:moveTo>
                  <a:pt x="0" y="0"/>
                </a:moveTo>
                <a:lnTo>
                  <a:pt x="1291531" y="0"/>
                </a:lnTo>
                <a:lnTo>
                  <a:pt x="1291531" y="1188209"/>
                </a:lnTo>
                <a:lnTo>
                  <a:pt x="0" y="1188209"/>
                </a:lnTo>
                <a:lnTo>
                  <a:pt x="0" y="0"/>
                </a:lnTo>
                <a:close/>
              </a:path>
            </a:pathLst>
          </a:custGeom>
          <a:blipFill>
            <a:blip r:embed="rId7"/>
            <a:stretch>
              <a:fillRect l="0" t="0" r="0" b="0"/>
            </a:stretch>
          </a:blipFill>
        </p:spPr>
      </p:sp>
      <p:sp>
        <p:nvSpPr>
          <p:cNvPr name="Freeform 8" id="8"/>
          <p:cNvSpPr/>
          <p:nvPr/>
        </p:nvSpPr>
        <p:spPr>
          <a:xfrm flipH="false" flipV="false" rot="0">
            <a:off x="2154629" y="735763"/>
            <a:ext cx="1450254" cy="1247218"/>
          </a:xfrm>
          <a:custGeom>
            <a:avLst/>
            <a:gdLst/>
            <a:ahLst/>
            <a:cxnLst/>
            <a:rect r="r" b="b" t="t" l="l"/>
            <a:pathLst>
              <a:path h="1247218" w="1450254">
                <a:moveTo>
                  <a:pt x="0" y="0"/>
                </a:moveTo>
                <a:lnTo>
                  <a:pt x="1450254" y="0"/>
                </a:lnTo>
                <a:lnTo>
                  <a:pt x="1450254" y="1247218"/>
                </a:lnTo>
                <a:lnTo>
                  <a:pt x="0" y="1247218"/>
                </a:lnTo>
                <a:lnTo>
                  <a:pt x="0" y="0"/>
                </a:lnTo>
                <a:close/>
              </a:path>
            </a:pathLst>
          </a:custGeom>
          <a:blipFill>
            <a:blip r:embed="rId8"/>
            <a:stretch>
              <a:fillRect l="0" t="0" r="0" b="0"/>
            </a:stretch>
          </a:blipFill>
        </p:spPr>
      </p:sp>
      <p:sp>
        <p:nvSpPr>
          <p:cNvPr name="TextBox 9" id="9"/>
          <p:cNvSpPr txBox="true"/>
          <p:nvPr/>
        </p:nvSpPr>
        <p:spPr>
          <a:xfrm rot="0">
            <a:off x="9799098" y="9838352"/>
            <a:ext cx="8115300" cy="313576"/>
          </a:xfrm>
          <a:prstGeom prst="rect">
            <a:avLst/>
          </a:prstGeom>
        </p:spPr>
        <p:txBody>
          <a:bodyPr anchor="t" rtlCol="false" tIns="0" lIns="0" bIns="0" rIns="0">
            <a:spAutoFit/>
          </a:bodyPr>
          <a:lstStyle/>
          <a:p>
            <a:pPr algn="r">
              <a:lnSpc>
                <a:spcPts val="2666"/>
              </a:lnSpc>
            </a:pPr>
            <a:r>
              <a:rPr lang="en-US" sz="1904" b="true">
                <a:solidFill>
                  <a:srgbClr val="000000"/>
                </a:solidFill>
                <a:latin typeface="Open Sauce Bold"/>
                <a:ea typeface="Open Sauce Bold"/>
                <a:cs typeface="Open Sauce Bold"/>
                <a:sym typeface="Open Sauce Bold"/>
              </a:rPr>
              <a:t>FALL 2024</a:t>
            </a:r>
          </a:p>
        </p:txBody>
      </p:sp>
      <p:grpSp>
        <p:nvGrpSpPr>
          <p:cNvPr name="Group 10" id="10"/>
          <p:cNvGrpSpPr/>
          <p:nvPr/>
        </p:nvGrpSpPr>
        <p:grpSpPr>
          <a:xfrm rot="-5400000">
            <a:off x="12632931" y="698611"/>
            <a:ext cx="1050745" cy="5771752"/>
            <a:chOff x="0" y="0"/>
            <a:chExt cx="2354580" cy="12933735"/>
          </a:xfrm>
        </p:grpSpPr>
        <p:sp>
          <p:nvSpPr>
            <p:cNvPr name="Freeform 11" id="11"/>
            <p:cNvSpPr/>
            <p:nvPr/>
          </p:nvSpPr>
          <p:spPr>
            <a:xfrm flipH="false" flipV="false" rot="0">
              <a:off x="0" y="0"/>
              <a:ext cx="2353310" cy="12933735"/>
            </a:xfrm>
            <a:custGeom>
              <a:avLst/>
              <a:gdLst/>
              <a:ahLst/>
              <a:cxnLst/>
              <a:rect r="r" b="b" t="t" l="l"/>
              <a:pathLst>
                <a:path h="12933735" w="2353310">
                  <a:moveTo>
                    <a:pt x="784860" y="12866426"/>
                  </a:moveTo>
                  <a:cubicBezTo>
                    <a:pt x="905510" y="12907066"/>
                    <a:pt x="1042670" y="12933735"/>
                    <a:pt x="1177290" y="12933735"/>
                  </a:cubicBezTo>
                  <a:cubicBezTo>
                    <a:pt x="1311910" y="12933735"/>
                    <a:pt x="1441450" y="12910876"/>
                    <a:pt x="1560830" y="12870235"/>
                  </a:cubicBezTo>
                  <a:cubicBezTo>
                    <a:pt x="1563370" y="12868966"/>
                    <a:pt x="1565910" y="12868966"/>
                    <a:pt x="1568450" y="12867696"/>
                  </a:cubicBezTo>
                  <a:cubicBezTo>
                    <a:pt x="2016760" y="12705135"/>
                    <a:pt x="2346960" y="12275876"/>
                    <a:pt x="2353310" y="11743258"/>
                  </a:cubicBezTo>
                  <a:lnTo>
                    <a:pt x="2353310" y="0"/>
                  </a:lnTo>
                  <a:lnTo>
                    <a:pt x="0" y="0"/>
                  </a:lnTo>
                  <a:lnTo>
                    <a:pt x="0" y="11734244"/>
                  </a:lnTo>
                  <a:cubicBezTo>
                    <a:pt x="6350" y="12278416"/>
                    <a:pt x="331470" y="12707676"/>
                    <a:pt x="784860" y="12866426"/>
                  </a:cubicBezTo>
                  <a:close/>
                </a:path>
              </a:pathLst>
            </a:custGeom>
            <a:solidFill>
              <a:srgbClr val="FFFFFF"/>
            </a:solidFill>
          </p:spPr>
        </p:sp>
      </p:grpSp>
      <p:grpSp>
        <p:nvGrpSpPr>
          <p:cNvPr name="Group 12" id="12"/>
          <p:cNvGrpSpPr/>
          <p:nvPr/>
        </p:nvGrpSpPr>
        <p:grpSpPr>
          <a:xfrm rot="0">
            <a:off x="9797533" y="3059115"/>
            <a:ext cx="1050745" cy="1050745"/>
            <a:chOff x="0" y="0"/>
            <a:chExt cx="6350000" cy="6350000"/>
          </a:xfrm>
        </p:grpSpPr>
        <p:sp>
          <p:nvSpPr>
            <p:cNvPr name="Freeform 13" id="13"/>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255A3"/>
            </a:solidFill>
          </p:spPr>
        </p:sp>
      </p:grpSp>
      <p:sp>
        <p:nvSpPr>
          <p:cNvPr name="TextBox 14" id="14"/>
          <p:cNvSpPr txBox="true"/>
          <p:nvPr/>
        </p:nvSpPr>
        <p:spPr>
          <a:xfrm rot="0">
            <a:off x="11130290" y="3123565"/>
            <a:ext cx="4732640" cy="1108710"/>
          </a:xfrm>
          <a:prstGeom prst="rect">
            <a:avLst/>
          </a:prstGeom>
        </p:spPr>
        <p:txBody>
          <a:bodyPr anchor="t" rtlCol="false" tIns="0" lIns="0" bIns="0" rIns="0">
            <a:spAutoFit/>
          </a:bodyPr>
          <a:lstStyle/>
          <a:p>
            <a:pPr algn="l">
              <a:lnSpc>
                <a:spcPts val="2940"/>
              </a:lnSpc>
            </a:pPr>
            <a:r>
              <a:rPr lang="en-US" b="true" sz="2100" i="true" spc="-21">
                <a:solidFill>
                  <a:srgbClr val="000000"/>
                </a:solidFill>
                <a:latin typeface="Open Sauce Bold Italics"/>
                <a:ea typeface="Open Sauce Bold Italics"/>
                <a:cs typeface="Open Sauce Bold Italics"/>
                <a:sym typeface="Open Sauce Bold Italics"/>
              </a:rPr>
              <a:t>Data Privacy</a:t>
            </a:r>
            <a:r>
              <a:rPr lang="en-US" b="true" sz="2100" i="true" spc="-21">
                <a:solidFill>
                  <a:srgbClr val="505050"/>
                </a:solidFill>
                <a:latin typeface="Open Sauce Bold Italics"/>
                <a:ea typeface="Open Sauce Bold Italics"/>
                <a:cs typeface="Open Sauce Bold Italics"/>
                <a:sym typeface="Open Sauce Bold Italics"/>
              </a:rPr>
              <a:t> : Implement end-to-end encryption; adhere to GDPR, HIPAA</a:t>
            </a:r>
          </a:p>
          <a:p>
            <a:pPr algn="l">
              <a:lnSpc>
                <a:spcPts val="2940"/>
              </a:lnSpc>
              <a:spcBef>
                <a:spcPct val="0"/>
              </a:spcBef>
            </a:pPr>
          </a:p>
        </p:txBody>
      </p:sp>
      <p:grpSp>
        <p:nvGrpSpPr>
          <p:cNvPr name="Group 15" id="15"/>
          <p:cNvGrpSpPr/>
          <p:nvPr/>
        </p:nvGrpSpPr>
        <p:grpSpPr>
          <a:xfrm rot="-5400000">
            <a:off x="12633713" y="2320525"/>
            <a:ext cx="1050745" cy="5771752"/>
            <a:chOff x="0" y="0"/>
            <a:chExt cx="2354580" cy="12933735"/>
          </a:xfrm>
        </p:grpSpPr>
        <p:sp>
          <p:nvSpPr>
            <p:cNvPr name="Freeform 16" id="16"/>
            <p:cNvSpPr/>
            <p:nvPr/>
          </p:nvSpPr>
          <p:spPr>
            <a:xfrm flipH="false" flipV="false" rot="0">
              <a:off x="0" y="0"/>
              <a:ext cx="2353310" cy="12933735"/>
            </a:xfrm>
            <a:custGeom>
              <a:avLst/>
              <a:gdLst/>
              <a:ahLst/>
              <a:cxnLst/>
              <a:rect r="r" b="b" t="t" l="l"/>
              <a:pathLst>
                <a:path h="12933735" w="2353310">
                  <a:moveTo>
                    <a:pt x="784860" y="12866426"/>
                  </a:moveTo>
                  <a:cubicBezTo>
                    <a:pt x="905510" y="12907066"/>
                    <a:pt x="1042670" y="12933735"/>
                    <a:pt x="1177290" y="12933735"/>
                  </a:cubicBezTo>
                  <a:cubicBezTo>
                    <a:pt x="1311910" y="12933735"/>
                    <a:pt x="1441450" y="12910876"/>
                    <a:pt x="1560830" y="12870235"/>
                  </a:cubicBezTo>
                  <a:cubicBezTo>
                    <a:pt x="1563370" y="12868966"/>
                    <a:pt x="1565910" y="12868966"/>
                    <a:pt x="1568450" y="12867696"/>
                  </a:cubicBezTo>
                  <a:cubicBezTo>
                    <a:pt x="2016760" y="12705135"/>
                    <a:pt x="2346960" y="12275876"/>
                    <a:pt x="2353310" y="11743258"/>
                  </a:cubicBezTo>
                  <a:lnTo>
                    <a:pt x="2353310" y="0"/>
                  </a:lnTo>
                  <a:lnTo>
                    <a:pt x="0" y="0"/>
                  </a:lnTo>
                  <a:lnTo>
                    <a:pt x="0" y="11734244"/>
                  </a:lnTo>
                  <a:cubicBezTo>
                    <a:pt x="6350" y="12278416"/>
                    <a:pt x="331470" y="12707676"/>
                    <a:pt x="784860" y="12866426"/>
                  </a:cubicBezTo>
                  <a:close/>
                </a:path>
              </a:pathLst>
            </a:custGeom>
            <a:solidFill>
              <a:srgbClr val="FFFFFF"/>
            </a:solidFill>
          </p:spPr>
        </p:sp>
      </p:grpSp>
      <p:grpSp>
        <p:nvGrpSpPr>
          <p:cNvPr name="Group 17" id="17"/>
          <p:cNvGrpSpPr/>
          <p:nvPr/>
        </p:nvGrpSpPr>
        <p:grpSpPr>
          <a:xfrm rot="0">
            <a:off x="9798315" y="4681029"/>
            <a:ext cx="1050745" cy="1050745"/>
            <a:chOff x="0" y="0"/>
            <a:chExt cx="6350000" cy="6350000"/>
          </a:xfrm>
        </p:grpSpPr>
        <p:sp>
          <p:nvSpPr>
            <p:cNvPr name="Freeform 18" id="18"/>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981BE"/>
            </a:solidFill>
          </p:spPr>
        </p:sp>
      </p:grpSp>
      <p:sp>
        <p:nvSpPr>
          <p:cNvPr name="TextBox 19" id="19"/>
          <p:cNvSpPr txBox="true"/>
          <p:nvPr/>
        </p:nvSpPr>
        <p:spPr>
          <a:xfrm rot="0">
            <a:off x="9799098" y="4937161"/>
            <a:ext cx="1049180" cy="481330"/>
          </a:xfrm>
          <a:prstGeom prst="rect">
            <a:avLst/>
          </a:prstGeom>
        </p:spPr>
        <p:txBody>
          <a:bodyPr anchor="t" rtlCol="false" tIns="0" lIns="0" bIns="0" rIns="0">
            <a:spAutoFit/>
          </a:bodyPr>
          <a:lstStyle/>
          <a:p>
            <a:pPr algn="ctr">
              <a:lnSpc>
                <a:spcPts val="3919"/>
              </a:lnSpc>
              <a:spcBef>
                <a:spcPct val="0"/>
              </a:spcBef>
            </a:pPr>
            <a:r>
              <a:rPr lang="en-US" sz="2799" i="true" spc="-27">
                <a:solidFill>
                  <a:srgbClr val="FFFFFF"/>
                </a:solidFill>
                <a:latin typeface="Fredoka"/>
                <a:ea typeface="Fredoka"/>
                <a:cs typeface="Fredoka"/>
                <a:sym typeface="Fredoka"/>
              </a:rPr>
              <a:t>02</a:t>
            </a:r>
          </a:p>
        </p:txBody>
      </p:sp>
      <p:sp>
        <p:nvSpPr>
          <p:cNvPr name="TextBox 20" id="20"/>
          <p:cNvSpPr txBox="true"/>
          <p:nvPr/>
        </p:nvSpPr>
        <p:spPr>
          <a:xfrm rot="0">
            <a:off x="11130290" y="4654586"/>
            <a:ext cx="4732640" cy="1480185"/>
          </a:xfrm>
          <a:prstGeom prst="rect">
            <a:avLst/>
          </a:prstGeom>
        </p:spPr>
        <p:txBody>
          <a:bodyPr anchor="t" rtlCol="false" tIns="0" lIns="0" bIns="0" rIns="0">
            <a:spAutoFit/>
          </a:bodyPr>
          <a:lstStyle/>
          <a:p>
            <a:pPr algn="l">
              <a:lnSpc>
                <a:spcPts val="2940"/>
              </a:lnSpc>
            </a:pPr>
            <a:r>
              <a:rPr lang="en-US" b="true" sz="2100" i="true" spc="-21">
                <a:solidFill>
                  <a:srgbClr val="000000"/>
                </a:solidFill>
                <a:latin typeface="Open Sauce Bold Italics"/>
                <a:ea typeface="Open Sauce Bold Italics"/>
                <a:cs typeface="Open Sauce Bold Italics"/>
                <a:sym typeface="Open Sauce Bold Italics"/>
              </a:rPr>
              <a:t>Legal Issues</a:t>
            </a:r>
            <a:r>
              <a:rPr lang="en-US" b="true" sz="2100" i="true" spc="-21">
                <a:solidFill>
                  <a:srgbClr val="505050"/>
                </a:solidFill>
                <a:latin typeface="Open Sauce Bold Italics"/>
                <a:ea typeface="Open Sauce Bold Italics"/>
                <a:cs typeface="Open Sauce Bold Italics"/>
                <a:sym typeface="Open Sauce Bold Italics"/>
              </a:rPr>
              <a:t> : Conduct thorough patent searches, license technology</a:t>
            </a:r>
          </a:p>
          <a:p>
            <a:pPr algn="l">
              <a:lnSpc>
                <a:spcPts val="2940"/>
              </a:lnSpc>
              <a:spcBef>
                <a:spcPct val="0"/>
              </a:spcBef>
            </a:pPr>
          </a:p>
        </p:txBody>
      </p:sp>
      <p:grpSp>
        <p:nvGrpSpPr>
          <p:cNvPr name="Group 21" id="21"/>
          <p:cNvGrpSpPr/>
          <p:nvPr/>
        </p:nvGrpSpPr>
        <p:grpSpPr>
          <a:xfrm rot="-5400000">
            <a:off x="12632149" y="3942770"/>
            <a:ext cx="1050745" cy="5771752"/>
            <a:chOff x="0" y="0"/>
            <a:chExt cx="2354580" cy="12933735"/>
          </a:xfrm>
        </p:grpSpPr>
        <p:sp>
          <p:nvSpPr>
            <p:cNvPr name="Freeform 22" id="22"/>
            <p:cNvSpPr/>
            <p:nvPr/>
          </p:nvSpPr>
          <p:spPr>
            <a:xfrm flipH="false" flipV="false" rot="0">
              <a:off x="0" y="0"/>
              <a:ext cx="2353310" cy="12933735"/>
            </a:xfrm>
            <a:custGeom>
              <a:avLst/>
              <a:gdLst/>
              <a:ahLst/>
              <a:cxnLst/>
              <a:rect r="r" b="b" t="t" l="l"/>
              <a:pathLst>
                <a:path h="12933735" w="2353310">
                  <a:moveTo>
                    <a:pt x="784860" y="12866426"/>
                  </a:moveTo>
                  <a:cubicBezTo>
                    <a:pt x="905510" y="12907066"/>
                    <a:pt x="1042670" y="12933735"/>
                    <a:pt x="1177290" y="12933735"/>
                  </a:cubicBezTo>
                  <a:cubicBezTo>
                    <a:pt x="1311910" y="12933735"/>
                    <a:pt x="1441450" y="12910876"/>
                    <a:pt x="1560830" y="12870235"/>
                  </a:cubicBezTo>
                  <a:cubicBezTo>
                    <a:pt x="1563370" y="12868966"/>
                    <a:pt x="1565910" y="12868966"/>
                    <a:pt x="1568450" y="12867696"/>
                  </a:cubicBezTo>
                  <a:cubicBezTo>
                    <a:pt x="2016760" y="12705135"/>
                    <a:pt x="2346960" y="12275876"/>
                    <a:pt x="2353310" y="11743258"/>
                  </a:cubicBezTo>
                  <a:lnTo>
                    <a:pt x="2353310" y="0"/>
                  </a:lnTo>
                  <a:lnTo>
                    <a:pt x="0" y="0"/>
                  </a:lnTo>
                  <a:lnTo>
                    <a:pt x="0" y="11734244"/>
                  </a:lnTo>
                  <a:cubicBezTo>
                    <a:pt x="6350" y="12278416"/>
                    <a:pt x="331470" y="12707676"/>
                    <a:pt x="784860" y="12866426"/>
                  </a:cubicBezTo>
                  <a:close/>
                </a:path>
              </a:pathLst>
            </a:custGeom>
            <a:solidFill>
              <a:srgbClr val="FFFFFF"/>
            </a:solidFill>
          </p:spPr>
        </p:sp>
      </p:grpSp>
      <p:grpSp>
        <p:nvGrpSpPr>
          <p:cNvPr name="Group 23" id="23"/>
          <p:cNvGrpSpPr/>
          <p:nvPr/>
        </p:nvGrpSpPr>
        <p:grpSpPr>
          <a:xfrm rot="0">
            <a:off x="9796751" y="6303274"/>
            <a:ext cx="1050745" cy="1050745"/>
            <a:chOff x="0" y="0"/>
            <a:chExt cx="6350000" cy="6350000"/>
          </a:xfrm>
        </p:grpSpPr>
        <p:sp>
          <p:nvSpPr>
            <p:cNvPr name="Freeform 24" id="24"/>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255A3"/>
            </a:solidFill>
          </p:spPr>
        </p:sp>
      </p:grpSp>
      <p:grpSp>
        <p:nvGrpSpPr>
          <p:cNvPr name="Group 25" id="25"/>
          <p:cNvGrpSpPr/>
          <p:nvPr/>
        </p:nvGrpSpPr>
        <p:grpSpPr>
          <a:xfrm rot="-5400000">
            <a:off x="12632931" y="5564684"/>
            <a:ext cx="1050745" cy="5771752"/>
            <a:chOff x="0" y="0"/>
            <a:chExt cx="2354580" cy="12933735"/>
          </a:xfrm>
        </p:grpSpPr>
        <p:sp>
          <p:nvSpPr>
            <p:cNvPr name="Freeform 26" id="26"/>
            <p:cNvSpPr/>
            <p:nvPr/>
          </p:nvSpPr>
          <p:spPr>
            <a:xfrm flipH="false" flipV="false" rot="0">
              <a:off x="0" y="0"/>
              <a:ext cx="2353310" cy="12933735"/>
            </a:xfrm>
            <a:custGeom>
              <a:avLst/>
              <a:gdLst/>
              <a:ahLst/>
              <a:cxnLst/>
              <a:rect r="r" b="b" t="t" l="l"/>
              <a:pathLst>
                <a:path h="12933735" w="2353310">
                  <a:moveTo>
                    <a:pt x="784860" y="12866426"/>
                  </a:moveTo>
                  <a:cubicBezTo>
                    <a:pt x="905510" y="12907066"/>
                    <a:pt x="1042670" y="12933735"/>
                    <a:pt x="1177290" y="12933735"/>
                  </a:cubicBezTo>
                  <a:cubicBezTo>
                    <a:pt x="1311910" y="12933735"/>
                    <a:pt x="1441450" y="12910876"/>
                    <a:pt x="1560830" y="12870235"/>
                  </a:cubicBezTo>
                  <a:cubicBezTo>
                    <a:pt x="1563370" y="12868966"/>
                    <a:pt x="1565910" y="12868966"/>
                    <a:pt x="1568450" y="12867696"/>
                  </a:cubicBezTo>
                  <a:cubicBezTo>
                    <a:pt x="2016760" y="12705135"/>
                    <a:pt x="2346960" y="12275876"/>
                    <a:pt x="2353310" y="11743258"/>
                  </a:cubicBezTo>
                  <a:lnTo>
                    <a:pt x="2353310" y="0"/>
                  </a:lnTo>
                  <a:lnTo>
                    <a:pt x="0" y="0"/>
                  </a:lnTo>
                  <a:lnTo>
                    <a:pt x="0" y="11734244"/>
                  </a:lnTo>
                  <a:cubicBezTo>
                    <a:pt x="6350" y="12278416"/>
                    <a:pt x="331470" y="12707676"/>
                    <a:pt x="784860" y="12866426"/>
                  </a:cubicBezTo>
                  <a:close/>
                </a:path>
              </a:pathLst>
            </a:custGeom>
            <a:solidFill>
              <a:srgbClr val="FFFFFF"/>
            </a:solidFill>
          </p:spPr>
        </p:sp>
      </p:grpSp>
      <p:grpSp>
        <p:nvGrpSpPr>
          <p:cNvPr name="Group 27" id="27"/>
          <p:cNvGrpSpPr/>
          <p:nvPr/>
        </p:nvGrpSpPr>
        <p:grpSpPr>
          <a:xfrm rot="0">
            <a:off x="9799098" y="7925187"/>
            <a:ext cx="1050745" cy="1050745"/>
            <a:chOff x="0" y="0"/>
            <a:chExt cx="6350000" cy="6350000"/>
          </a:xfrm>
        </p:grpSpPr>
        <p:sp>
          <p:nvSpPr>
            <p:cNvPr name="Freeform 28" id="28"/>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981BE"/>
            </a:solidFill>
          </p:spPr>
        </p:sp>
      </p:grpSp>
      <p:sp>
        <p:nvSpPr>
          <p:cNvPr name="TextBox 29" id="29"/>
          <p:cNvSpPr txBox="true"/>
          <p:nvPr/>
        </p:nvSpPr>
        <p:spPr>
          <a:xfrm rot="0">
            <a:off x="9798315" y="8181320"/>
            <a:ext cx="1049180" cy="481330"/>
          </a:xfrm>
          <a:prstGeom prst="rect">
            <a:avLst/>
          </a:prstGeom>
        </p:spPr>
        <p:txBody>
          <a:bodyPr anchor="t" rtlCol="false" tIns="0" lIns="0" bIns="0" rIns="0">
            <a:spAutoFit/>
          </a:bodyPr>
          <a:lstStyle/>
          <a:p>
            <a:pPr algn="ctr">
              <a:lnSpc>
                <a:spcPts val="3919"/>
              </a:lnSpc>
              <a:spcBef>
                <a:spcPct val="0"/>
              </a:spcBef>
            </a:pPr>
            <a:r>
              <a:rPr lang="en-US" sz="2799" i="true" spc="-27">
                <a:solidFill>
                  <a:srgbClr val="FFFFFF"/>
                </a:solidFill>
                <a:latin typeface="Fredoka"/>
                <a:ea typeface="Fredoka"/>
                <a:cs typeface="Fredoka"/>
                <a:sym typeface="Fredoka"/>
              </a:rPr>
              <a:t>04</a:t>
            </a:r>
          </a:p>
        </p:txBody>
      </p:sp>
      <p:sp>
        <p:nvSpPr>
          <p:cNvPr name="TextBox 30" id="30"/>
          <p:cNvSpPr txBox="true"/>
          <p:nvPr/>
        </p:nvSpPr>
        <p:spPr>
          <a:xfrm rot="0">
            <a:off x="9797533" y="6559406"/>
            <a:ext cx="1049180" cy="481330"/>
          </a:xfrm>
          <a:prstGeom prst="rect">
            <a:avLst/>
          </a:prstGeom>
        </p:spPr>
        <p:txBody>
          <a:bodyPr anchor="t" rtlCol="false" tIns="0" lIns="0" bIns="0" rIns="0">
            <a:spAutoFit/>
          </a:bodyPr>
          <a:lstStyle/>
          <a:p>
            <a:pPr algn="ctr">
              <a:lnSpc>
                <a:spcPts val="3919"/>
              </a:lnSpc>
              <a:spcBef>
                <a:spcPct val="0"/>
              </a:spcBef>
            </a:pPr>
            <a:r>
              <a:rPr lang="en-US" sz="2799" i="true" spc="-27">
                <a:solidFill>
                  <a:srgbClr val="FFFFFF"/>
                </a:solidFill>
                <a:latin typeface="Fredoka"/>
                <a:ea typeface="Fredoka"/>
                <a:cs typeface="Fredoka"/>
                <a:sym typeface="Fredoka"/>
              </a:rPr>
              <a:t>03</a:t>
            </a:r>
          </a:p>
        </p:txBody>
      </p:sp>
      <p:sp>
        <p:nvSpPr>
          <p:cNvPr name="TextBox 31" id="31"/>
          <p:cNvSpPr txBox="true"/>
          <p:nvPr/>
        </p:nvSpPr>
        <p:spPr>
          <a:xfrm rot="0">
            <a:off x="11130290" y="6276831"/>
            <a:ext cx="6124239" cy="1480185"/>
          </a:xfrm>
          <a:prstGeom prst="rect">
            <a:avLst/>
          </a:prstGeom>
        </p:spPr>
        <p:txBody>
          <a:bodyPr anchor="t" rtlCol="false" tIns="0" lIns="0" bIns="0" rIns="0">
            <a:spAutoFit/>
          </a:bodyPr>
          <a:lstStyle/>
          <a:p>
            <a:pPr algn="l">
              <a:lnSpc>
                <a:spcPts val="2940"/>
              </a:lnSpc>
            </a:pPr>
            <a:r>
              <a:rPr lang="en-US" b="true" sz="2100" i="true" spc="-21">
                <a:solidFill>
                  <a:srgbClr val="000000"/>
                </a:solidFill>
                <a:latin typeface="Open Sauce Bold Italics"/>
                <a:ea typeface="Open Sauce Bold Italics"/>
                <a:cs typeface="Open Sauce Bold Italics"/>
                <a:sym typeface="Open Sauce Bold Italics"/>
              </a:rPr>
              <a:t>Third-Party Dependenci</a:t>
            </a:r>
            <a:r>
              <a:rPr lang="en-US" b="true" sz="2100" i="true" spc="-21">
                <a:solidFill>
                  <a:srgbClr val="505050"/>
                </a:solidFill>
                <a:latin typeface="Open Sauce Bold Italics"/>
                <a:ea typeface="Open Sauce Bold Italics"/>
                <a:cs typeface="Open Sauce Bold Italics"/>
                <a:sym typeface="Open Sauce Bold Italics"/>
              </a:rPr>
              <a:t>es : Maintain multiple pharmacy partnerships; create backup systems</a:t>
            </a:r>
          </a:p>
          <a:p>
            <a:pPr algn="l">
              <a:lnSpc>
                <a:spcPts val="2940"/>
              </a:lnSpc>
              <a:spcBef>
                <a:spcPct val="0"/>
              </a:spcBef>
            </a:pPr>
          </a:p>
        </p:txBody>
      </p:sp>
      <p:sp>
        <p:nvSpPr>
          <p:cNvPr name="TextBox 32" id="32"/>
          <p:cNvSpPr txBox="true"/>
          <p:nvPr/>
        </p:nvSpPr>
        <p:spPr>
          <a:xfrm rot="0">
            <a:off x="11130290" y="8058130"/>
            <a:ext cx="5431105" cy="737235"/>
          </a:xfrm>
          <a:prstGeom prst="rect">
            <a:avLst/>
          </a:prstGeom>
        </p:spPr>
        <p:txBody>
          <a:bodyPr anchor="t" rtlCol="false" tIns="0" lIns="0" bIns="0" rIns="0">
            <a:spAutoFit/>
          </a:bodyPr>
          <a:lstStyle/>
          <a:p>
            <a:pPr algn="l">
              <a:lnSpc>
                <a:spcPts val="2940"/>
              </a:lnSpc>
              <a:spcBef>
                <a:spcPct val="0"/>
              </a:spcBef>
            </a:pPr>
            <a:r>
              <a:rPr lang="en-US" b="true" sz="2100" i="true" spc="-21">
                <a:solidFill>
                  <a:srgbClr val="000000"/>
                </a:solidFill>
                <a:latin typeface="Open Sauce Bold Italics"/>
                <a:ea typeface="Open Sauce Bold Italics"/>
                <a:cs typeface="Open Sauce Bold Italics"/>
                <a:sym typeface="Open Sauce Bold Italics"/>
              </a:rPr>
              <a:t>Tech Adoption</a:t>
            </a:r>
            <a:r>
              <a:rPr lang="en-US" b="true" sz="2100" i="true" spc="-21">
                <a:solidFill>
                  <a:srgbClr val="505050"/>
                </a:solidFill>
                <a:latin typeface="Open Sauce Bold Italics"/>
                <a:ea typeface="Open Sauce Bold Italics"/>
                <a:cs typeface="Open Sauce Bold Italics"/>
                <a:sym typeface="Open Sauce Bold Italics"/>
              </a:rPr>
              <a:t> : Focus on intuitive design and tutorials tailored for seniors</a:t>
            </a:r>
          </a:p>
        </p:txBody>
      </p:sp>
      <p:sp>
        <p:nvSpPr>
          <p:cNvPr name="TextBox 33" id="33"/>
          <p:cNvSpPr txBox="true"/>
          <p:nvPr/>
        </p:nvSpPr>
        <p:spPr>
          <a:xfrm rot="0">
            <a:off x="9798315" y="3315248"/>
            <a:ext cx="1049180" cy="481330"/>
          </a:xfrm>
          <a:prstGeom prst="rect">
            <a:avLst/>
          </a:prstGeom>
        </p:spPr>
        <p:txBody>
          <a:bodyPr anchor="t" rtlCol="false" tIns="0" lIns="0" bIns="0" rIns="0">
            <a:spAutoFit/>
          </a:bodyPr>
          <a:lstStyle/>
          <a:p>
            <a:pPr algn="ctr">
              <a:lnSpc>
                <a:spcPts val="3919"/>
              </a:lnSpc>
              <a:spcBef>
                <a:spcPct val="0"/>
              </a:spcBef>
            </a:pPr>
            <a:r>
              <a:rPr lang="en-US" sz="2799" i="true" spc="-27">
                <a:solidFill>
                  <a:srgbClr val="FFFFFF"/>
                </a:solidFill>
                <a:latin typeface="Fredoka"/>
                <a:ea typeface="Fredoka"/>
                <a:cs typeface="Fredoka"/>
                <a:sym typeface="Fredoka"/>
              </a:rPr>
              <a:t>01</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255A3"/>
        </a:solidFill>
      </p:bgPr>
    </p:bg>
    <p:spTree>
      <p:nvGrpSpPr>
        <p:cNvPr id="1" name=""/>
        <p:cNvGrpSpPr/>
        <p:nvPr/>
      </p:nvGrpSpPr>
      <p:grpSpPr>
        <a:xfrm>
          <a:off x="0" y="0"/>
          <a:ext cx="0" cy="0"/>
          <a:chOff x="0" y="0"/>
          <a:chExt cx="0" cy="0"/>
        </a:xfrm>
      </p:grpSpPr>
      <p:sp>
        <p:nvSpPr>
          <p:cNvPr name="TextBox 2" id="2"/>
          <p:cNvSpPr txBox="true"/>
          <p:nvPr/>
        </p:nvSpPr>
        <p:spPr>
          <a:xfrm rot="0">
            <a:off x="4767853" y="4406767"/>
            <a:ext cx="8752294" cy="1499198"/>
          </a:xfrm>
          <a:prstGeom prst="rect">
            <a:avLst/>
          </a:prstGeom>
        </p:spPr>
        <p:txBody>
          <a:bodyPr anchor="t" rtlCol="false" tIns="0" lIns="0" bIns="0" rIns="0">
            <a:spAutoFit/>
          </a:bodyPr>
          <a:lstStyle/>
          <a:p>
            <a:pPr algn="ctr">
              <a:lnSpc>
                <a:spcPts val="10738"/>
              </a:lnSpc>
            </a:pPr>
            <a:r>
              <a:rPr lang="en-US" b="true" sz="10036">
                <a:solidFill>
                  <a:srgbClr val="FFFFFF"/>
                </a:solidFill>
                <a:latin typeface="Poppins Bold"/>
                <a:ea typeface="Poppins Bold"/>
                <a:cs typeface="Poppins Bold"/>
                <a:sym typeface="Poppins Bold"/>
              </a:rPr>
              <a:t>THANK YOU</a:t>
            </a:r>
          </a:p>
        </p:txBody>
      </p:sp>
      <p:sp>
        <p:nvSpPr>
          <p:cNvPr name="Freeform 3" id="3"/>
          <p:cNvSpPr/>
          <p:nvPr/>
        </p:nvSpPr>
        <p:spPr>
          <a:xfrm flipH="false" flipV="false" rot="0">
            <a:off x="12823015" y="7376803"/>
            <a:ext cx="3737334" cy="3643901"/>
          </a:xfrm>
          <a:custGeom>
            <a:avLst/>
            <a:gdLst/>
            <a:ahLst/>
            <a:cxnLst/>
            <a:rect r="r" b="b" t="t" l="l"/>
            <a:pathLst>
              <a:path h="3643901" w="3737334">
                <a:moveTo>
                  <a:pt x="0" y="0"/>
                </a:moveTo>
                <a:lnTo>
                  <a:pt x="3737334" y="0"/>
                </a:lnTo>
                <a:lnTo>
                  <a:pt x="3737334" y="3643901"/>
                </a:lnTo>
                <a:lnTo>
                  <a:pt x="0" y="3643901"/>
                </a:lnTo>
                <a:lnTo>
                  <a:pt x="0" y="0"/>
                </a:lnTo>
                <a:close/>
              </a:path>
            </a:pathLst>
          </a:custGeom>
          <a:blipFill>
            <a:blip r:embed="rId2"/>
            <a:stretch>
              <a:fillRect l="0" t="0" r="0" b="0"/>
            </a:stretch>
          </a:blipFill>
        </p:spPr>
      </p:sp>
      <p:sp>
        <p:nvSpPr>
          <p:cNvPr name="Freeform 4" id="4"/>
          <p:cNvSpPr/>
          <p:nvPr/>
        </p:nvSpPr>
        <p:spPr>
          <a:xfrm flipH="false" flipV="false" rot="0">
            <a:off x="14691682" y="530193"/>
            <a:ext cx="4206160" cy="4672183"/>
          </a:xfrm>
          <a:custGeom>
            <a:avLst/>
            <a:gdLst/>
            <a:ahLst/>
            <a:cxnLst/>
            <a:rect r="r" b="b" t="t" l="l"/>
            <a:pathLst>
              <a:path h="4672183" w="4206160">
                <a:moveTo>
                  <a:pt x="0" y="0"/>
                </a:moveTo>
                <a:lnTo>
                  <a:pt x="4206160" y="0"/>
                </a:lnTo>
                <a:lnTo>
                  <a:pt x="4206160" y="4672183"/>
                </a:lnTo>
                <a:lnTo>
                  <a:pt x="0" y="4672183"/>
                </a:lnTo>
                <a:lnTo>
                  <a:pt x="0" y="0"/>
                </a:lnTo>
                <a:close/>
              </a:path>
            </a:pathLst>
          </a:custGeom>
          <a:blipFill>
            <a:blip r:embed="rId3"/>
            <a:stretch>
              <a:fillRect l="0" t="0" r="0" b="0"/>
            </a:stretch>
          </a:blipFill>
        </p:spPr>
      </p:sp>
      <p:sp>
        <p:nvSpPr>
          <p:cNvPr name="Freeform 5" id="5"/>
          <p:cNvSpPr/>
          <p:nvPr/>
        </p:nvSpPr>
        <p:spPr>
          <a:xfrm flipH="false" flipV="false" rot="0">
            <a:off x="749914" y="-789152"/>
            <a:ext cx="4017939" cy="3696504"/>
          </a:xfrm>
          <a:custGeom>
            <a:avLst/>
            <a:gdLst/>
            <a:ahLst/>
            <a:cxnLst/>
            <a:rect r="r" b="b" t="t" l="l"/>
            <a:pathLst>
              <a:path h="3696504" w="4017939">
                <a:moveTo>
                  <a:pt x="0" y="0"/>
                </a:moveTo>
                <a:lnTo>
                  <a:pt x="4017939" y="0"/>
                </a:lnTo>
                <a:lnTo>
                  <a:pt x="4017939" y="3696504"/>
                </a:lnTo>
                <a:lnTo>
                  <a:pt x="0" y="3696504"/>
                </a:lnTo>
                <a:lnTo>
                  <a:pt x="0" y="0"/>
                </a:lnTo>
                <a:close/>
              </a:path>
            </a:pathLst>
          </a:custGeom>
          <a:blipFill>
            <a:blip r:embed="rId4"/>
            <a:stretch>
              <a:fillRect l="0" t="0" r="0" b="0"/>
            </a:stretch>
          </a:blipFill>
        </p:spPr>
      </p:sp>
      <p:sp>
        <p:nvSpPr>
          <p:cNvPr name="Freeform 6" id="6"/>
          <p:cNvSpPr/>
          <p:nvPr/>
        </p:nvSpPr>
        <p:spPr>
          <a:xfrm flipH="false" flipV="false" rot="0">
            <a:off x="-535017" y="6139735"/>
            <a:ext cx="4148147" cy="3567406"/>
          </a:xfrm>
          <a:custGeom>
            <a:avLst/>
            <a:gdLst/>
            <a:ahLst/>
            <a:cxnLst/>
            <a:rect r="r" b="b" t="t" l="l"/>
            <a:pathLst>
              <a:path h="3567406" w="4148147">
                <a:moveTo>
                  <a:pt x="0" y="0"/>
                </a:moveTo>
                <a:lnTo>
                  <a:pt x="4148147" y="0"/>
                </a:lnTo>
                <a:lnTo>
                  <a:pt x="4148147" y="3567407"/>
                </a:lnTo>
                <a:lnTo>
                  <a:pt x="0" y="3567407"/>
                </a:lnTo>
                <a:lnTo>
                  <a:pt x="0" y="0"/>
                </a:lnTo>
                <a:close/>
              </a:path>
            </a:pathLst>
          </a:custGeom>
          <a:blipFill>
            <a:blip r:embed="rId5"/>
            <a:stretch>
              <a:fillRect l="0" t="0" r="0" b="0"/>
            </a:stretch>
          </a:blipFill>
        </p:spPr>
      </p:sp>
      <p:sp>
        <p:nvSpPr>
          <p:cNvPr name="TextBox 7" id="7"/>
          <p:cNvSpPr txBox="true"/>
          <p:nvPr/>
        </p:nvSpPr>
        <p:spPr>
          <a:xfrm rot="0">
            <a:off x="6954023" y="2453049"/>
            <a:ext cx="4379953" cy="454303"/>
          </a:xfrm>
          <a:prstGeom prst="rect">
            <a:avLst/>
          </a:prstGeom>
        </p:spPr>
        <p:txBody>
          <a:bodyPr anchor="t" rtlCol="false" tIns="0" lIns="0" bIns="0" rIns="0">
            <a:spAutoFit/>
          </a:bodyPr>
          <a:lstStyle/>
          <a:p>
            <a:pPr algn="ctr">
              <a:lnSpc>
                <a:spcPts val="3509"/>
              </a:lnSpc>
            </a:pPr>
            <a:r>
              <a:rPr lang="en-US" b="true" sz="2506">
                <a:solidFill>
                  <a:srgbClr val="FFFFFF"/>
                </a:solidFill>
                <a:latin typeface="Poppins Bold"/>
                <a:ea typeface="Poppins Bold"/>
                <a:cs typeface="Poppins Bold"/>
                <a:sym typeface="Poppins Bold"/>
              </a:rPr>
              <a:t>DOSEGUIDE</a:t>
            </a:r>
          </a:p>
        </p:txBody>
      </p:sp>
      <p:sp>
        <p:nvSpPr>
          <p:cNvPr name="TextBox 8" id="8"/>
          <p:cNvSpPr txBox="true"/>
          <p:nvPr/>
        </p:nvSpPr>
        <p:spPr>
          <a:xfrm rot="0">
            <a:off x="9797643" y="9833358"/>
            <a:ext cx="8115300" cy="313576"/>
          </a:xfrm>
          <a:prstGeom prst="rect">
            <a:avLst/>
          </a:prstGeom>
        </p:spPr>
        <p:txBody>
          <a:bodyPr anchor="t" rtlCol="false" tIns="0" lIns="0" bIns="0" rIns="0">
            <a:spAutoFit/>
          </a:bodyPr>
          <a:lstStyle/>
          <a:p>
            <a:pPr algn="r">
              <a:lnSpc>
                <a:spcPts val="2666"/>
              </a:lnSpc>
            </a:pPr>
            <a:r>
              <a:rPr lang="en-US" sz="1904" b="true">
                <a:solidFill>
                  <a:srgbClr val="FFFFFF"/>
                </a:solidFill>
                <a:latin typeface="Open Sauce Bold"/>
                <a:ea typeface="Open Sauce Bold"/>
                <a:cs typeface="Open Sauce Bold"/>
                <a:sym typeface="Open Sauce Bold"/>
              </a:rPr>
              <a:t>FALL 2024</a:t>
            </a:r>
          </a:p>
        </p:txBody>
      </p:sp>
      <p:sp>
        <p:nvSpPr>
          <p:cNvPr name="Freeform 9" id="9"/>
          <p:cNvSpPr/>
          <p:nvPr/>
        </p:nvSpPr>
        <p:spPr>
          <a:xfrm flipH="false" flipV="false" rot="0">
            <a:off x="8096926" y="435102"/>
            <a:ext cx="2094147" cy="2094147"/>
          </a:xfrm>
          <a:custGeom>
            <a:avLst/>
            <a:gdLst/>
            <a:ahLst/>
            <a:cxnLst/>
            <a:rect r="r" b="b" t="t" l="l"/>
            <a:pathLst>
              <a:path h="2094147" w="2094147">
                <a:moveTo>
                  <a:pt x="0" y="0"/>
                </a:moveTo>
                <a:lnTo>
                  <a:pt x="2094148" y="0"/>
                </a:lnTo>
                <a:lnTo>
                  <a:pt x="2094148" y="2094147"/>
                </a:lnTo>
                <a:lnTo>
                  <a:pt x="0" y="2094147"/>
                </a:lnTo>
                <a:lnTo>
                  <a:pt x="0" y="0"/>
                </a:lnTo>
                <a:close/>
              </a:path>
            </a:pathLst>
          </a:custGeom>
          <a:blipFill>
            <a:blip r:embed="rId6"/>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DAGVeWddFXg</dc:identifier>
  <dcterms:modified xsi:type="dcterms:W3CDTF">2011-08-01T06:04:30Z</dcterms:modified>
  <cp:revision>1</cp:revision>
  <dc:title>DoseGuide</dc:title>
</cp:coreProperties>
</file>